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Props/app0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openxmlformats.org/package/2006/relationships/metadata/extended-properties" Target="docProps/app0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1" r:id="rId1"/>
  </p:sldMasterIdLst>
  <p:sldIdLst>
    <p:sldId id="256" r:id="rId2"/>
    <p:sldId id="344" r:id="rId3"/>
    <p:sldId id="257" r:id="rId4"/>
    <p:sldId id="342" r:id="rId5"/>
    <p:sldId id="260" r:id="rId6"/>
    <p:sldId id="258" r:id="rId7"/>
    <p:sldId id="259" r:id="rId8"/>
    <p:sldId id="261" r:id="rId9"/>
    <p:sldId id="262" r:id="rId10"/>
    <p:sldId id="263" r:id="rId11"/>
    <p:sldId id="265" r:id="rId12"/>
    <p:sldId id="266" r:id="rId13"/>
    <p:sldId id="268" r:id="rId14"/>
    <p:sldId id="269" r:id="rId15"/>
    <p:sldId id="270" r:id="rId16"/>
    <p:sldId id="271" r:id="rId17"/>
    <p:sldId id="272" r:id="rId18"/>
    <p:sldId id="274" r:id="rId19"/>
    <p:sldId id="275" r:id="rId20"/>
    <p:sldId id="276" r:id="rId21"/>
    <p:sldId id="277" r:id="rId22"/>
    <p:sldId id="278" r:id="rId23"/>
    <p:sldId id="279" r:id="rId24"/>
    <p:sldId id="281" r:id="rId25"/>
    <p:sldId id="282" r:id="rId26"/>
    <p:sldId id="283" r:id="rId27"/>
    <p:sldId id="284" r:id="rId28"/>
    <p:sldId id="285" r:id="rId29"/>
    <p:sldId id="343" r:id="rId30"/>
    <p:sldId id="288" r:id="rId31"/>
    <p:sldId id="289" r:id="rId32"/>
    <p:sldId id="290" r:id="rId33"/>
    <p:sldId id="291" r:id="rId34"/>
    <p:sldId id="292" r:id="rId35"/>
    <p:sldId id="287" r:id="rId36"/>
    <p:sldId id="294" r:id="rId37"/>
    <p:sldId id="345" r:id="rId38"/>
    <p:sldId id="295" r:id="rId39"/>
    <p:sldId id="297" r:id="rId40"/>
    <p:sldId id="299" r:id="rId41"/>
    <p:sldId id="300" r:id="rId42"/>
    <p:sldId id="301" r:id="rId43"/>
    <p:sldId id="302" r:id="rId44"/>
    <p:sldId id="303" r:id="rId45"/>
    <p:sldId id="304" r:id="rId46"/>
    <p:sldId id="305" r:id="rId47"/>
    <p:sldId id="306" r:id="rId48"/>
    <p:sldId id="307" r:id="rId49"/>
    <p:sldId id="308" r:id="rId50"/>
    <p:sldId id="309" r:id="rId51"/>
    <p:sldId id="310" r:id="rId52"/>
    <p:sldId id="311" r:id="rId53"/>
    <p:sldId id="312" r:id="rId54"/>
    <p:sldId id="313" r:id="rId55"/>
    <p:sldId id="314" r:id="rId56"/>
    <p:sldId id="315" r:id="rId57"/>
    <p:sldId id="316" r:id="rId58"/>
    <p:sldId id="317" r:id="rId59"/>
    <p:sldId id="320" r:id="rId60"/>
    <p:sldId id="322" r:id="rId61"/>
    <p:sldId id="346" r:id="rId62"/>
    <p:sldId id="347" r:id="rId63"/>
    <p:sldId id="348" r:id="rId64"/>
    <p:sldId id="349" r:id="rId65"/>
    <p:sldId id="350" r:id="rId66"/>
    <p:sldId id="351" r:id="rId67"/>
    <p:sldId id="352" r:id="rId68"/>
    <p:sldId id="341" r:id="rId69"/>
    <p:sldId id="353" r:id="rId70"/>
    <p:sldId id="324" r:id="rId71"/>
    <p:sldId id="325" r:id="rId72"/>
    <p:sldId id="326" r:id="rId73"/>
    <p:sldId id="327" r:id="rId74"/>
    <p:sldId id="328" r:id="rId75"/>
    <p:sldId id="330" r:id="rId76"/>
    <p:sldId id="331" r:id="rId77"/>
    <p:sldId id="332" r:id="rId78"/>
    <p:sldId id="336" r:id="rId79"/>
    <p:sldId id="337" r:id="rId80"/>
    <p:sldId id="338" r:id="rId81"/>
    <p:sldId id="339" r:id="rId8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0C1EE"/>
    <a:srgbClr val="00E8EE"/>
    <a:srgbClr val="00EEC1"/>
    <a:srgbClr val="02D6EC"/>
    <a:srgbClr val="01A4ED"/>
    <a:srgbClr val="0071EE"/>
    <a:srgbClr val="1C00EE"/>
    <a:srgbClr val="5602EC"/>
    <a:srgbClr val="8801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21" autoAdjust="0"/>
    <p:restoredTop sz="94711" autoAdjust="0"/>
  </p:normalViewPr>
  <p:slideViewPr>
    <p:cSldViewPr snapToGrid="0" snapToObjects="1">
      <p:cViewPr varScale="1">
        <p:scale>
          <a:sx n="72" d="100"/>
          <a:sy n="72" d="100"/>
        </p:scale>
        <p:origin x="228" y="27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  <a:solidFill>
            <a:schemeClr val="bg1">
              <a:alpha val="75000"/>
            </a:schemeClr>
          </a:solidFill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solidFill>
            <a:schemeClr val="bg1">
              <a:alpha val="75000"/>
            </a:schemeClr>
          </a:solidFill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10/7/2022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2849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10/7/2022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2479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10/7/2022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1674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2879" y="734178"/>
            <a:ext cx="1182624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2879" y="1373939"/>
            <a:ext cx="11826242" cy="519372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10/7/2022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2486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90621" y="734190"/>
            <a:ext cx="8603369" cy="57800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10/7/2022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2929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9852" y="2826716"/>
            <a:ext cx="10363200" cy="1464954"/>
          </a:xfrm>
          <a:solidFill>
            <a:schemeClr val="bg1">
              <a:alpha val="75000"/>
            </a:schemeClr>
          </a:solidFill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9852" y="1326528"/>
            <a:ext cx="10363200" cy="1613498"/>
          </a:xfrm>
          <a:solidFill>
            <a:schemeClr val="bg1">
              <a:alpha val="75000"/>
            </a:schemeClr>
          </a:solidFill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10/7/2022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3490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2879" y="747539"/>
            <a:ext cx="5811521" cy="582012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747539"/>
            <a:ext cx="5811520" cy="582012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10/7/2022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1007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2879" y="734178"/>
            <a:ext cx="581363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2879" y="1373939"/>
            <a:ext cx="5813638" cy="519372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5485" y="734178"/>
            <a:ext cx="5798506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5485" y="1373940"/>
            <a:ext cx="5798506" cy="519372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10/7/2022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6566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10/7/2022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8798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10/7/2022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5643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78" y="56797"/>
            <a:ext cx="11584181" cy="654728"/>
          </a:xfrm>
        </p:spPr>
        <p:txBody>
          <a:bodyPr anchor="b">
            <a:noAutofit/>
          </a:bodyPr>
          <a:lstStyle>
            <a:lvl1pPr algn="l">
              <a:defRPr sz="4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2879" y="2322709"/>
            <a:ext cx="11886755" cy="42622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2879" y="767656"/>
            <a:ext cx="11886754" cy="142823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10/7/2022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0543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5246" y="83576"/>
            <a:ext cx="4714387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82879" y="83576"/>
            <a:ext cx="7072251" cy="647073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355246" y="650314"/>
            <a:ext cx="4714388" cy="460248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10/7/2022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625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82879" y="45720"/>
            <a:ext cx="11811112" cy="548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2879" y="734190"/>
            <a:ext cx="11811112" cy="5780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2879" y="6641080"/>
            <a:ext cx="1325547" cy="1601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10/7/2022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41914" y="6641080"/>
            <a:ext cx="9217419" cy="1601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39427" y="6641080"/>
            <a:ext cx="1130207" cy="1601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6375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60" r:id="rId12"/>
  </p:sldLayoutIdLst>
  <p:txStyles>
    <p:titleStyle>
      <a:lvl1pPr algn="l" defTabSz="457200" rtl="0" eaLnBrk="1" latinLnBrk="0" hangingPunct="1">
        <a:spcBef>
          <a:spcPct val="0"/>
        </a:spcBef>
        <a:buNone/>
        <a:defRPr sz="4400" b="1" kern="1200">
          <a:solidFill>
            <a:srgbClr val="005BBB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2160" userDrawn="1">
          <p15:clr>
            <a:srgbClr val="F26B43"/>
          </p15:clr>
        </p15:guide>
        <p15:guide id="4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8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8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6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8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solidFill>
            <a:schemeClr val="bg1">
              <a:alpha val="75000"/>
            </a:schemeClr>
          </a:solidFill>
        </p:spPr>
        <p:txBody>
          <a:bodyPr/>
          <a:lstStyle/>
          <a:p>
            <a:pPr marL="0" lvl="0" indent="0">
              <a:buNone/>
            </a:pPr>
            <a:r>
              <a:rPr lang="en-US" dirty="0"/>
              <a:t>EAS509: Part 2. Time Series Analysis and Forecasting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solidFill>
            <a:schemeClr val="bg1">
              <a:alpha val="75000"/>
            </a:schemeClr>
          </a:solidFill>
        </p:spPr>
        <p:txBody>
          <a:bodyPr/>
          <a:lstStyle/>
          <a:p>
            <a:pPr marL="0" lvl="0" indent="0">
              <a:buNone/>
            </a:pPr>
            <a:br>
              <a:rPr dirty="0"/>
            </a:br>
            <a:br>
              <a:rPr dirty="0"/>
            </a:br>
            <a:r>
              <a:rPr dirty="0"/>
              <a:t>Ch2. Time series graphics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lvl="0" indent="0">
              <a:buNone/>
            </a:pPr>
            <a:r>
              <a:t>OTexts.org/fpp3/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rPr dirty="0"/>
              <a:t>The </a:t>
            </a:r>
            <a:r>
              <a:rPr dirty="0" err="1">
                <a:latin typeface="Courier"/>
              </a:rPr>
              <a:t>tsibble</a:t>
            </a:r>
            <a:r>
              <a:rPr dirty="0"/>
              <a:t> index</a:t>
            </a:r>
            <a:r>
              <a:rPr lang="en-US" dirty="0"/>
              <a:t>: </a:t>
            </a:r>
            <a:r>
              <a:rPr lang="en-US" dirty="0" err="1"/>
              <a:t>Convertion</a:t>
            </a:r>
            <a:r>
              <a:rPr lang="en-US" dirty="0"/>
              <a:t> from Tibble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" y="2108200"/>
            <a:ext cx="4318000" cy="4360333"/>
          </a:xfrm>
        </p:spPr>
        <p:txBody>
          <a:bodyPr>
            <a:normAutofit fontScale="92500"/>
          </a:bodyPr>
          <a:lstStyle/>
          <a:p>
            <a:pPr lvl="0" indent="0">
              <a:buNone/>
            </a:pPr>
            <a:r>
              <a:rPr sz="2000" dirty="0">
                <a:latin typeface="Courier"/>
              </a:rPr>
              <a:t>z</a:t>
            </a:r>
          </a:p>
          <a:p>
            <a:pPr lvl="0" indent="0">
              <a:buNone/>
            </a:pPr>
            <a:r>
              <a:rPr sz="2000" dirty="0">
                <a:latin typeface="Courier"/>
              </a:rPr>
              <a:t>## # A </a:t>
            </a:r>
            <a:r>
              <a:rPr sz="2000" dirty="0" err="1">
                <a:latin typeface="Courier"/>
              </a:rPr>
              <a:t>tibble</a:t>
            </a:r>
            <a:r>
              <a:rPr sz="2000" dirty="0">
                <a:latin typeface="Courier"/>
              </a:rPr>
              <a:t>: 5 × 2
##   Month    Observation
##   &lt;chr&gt;          &lt;</a:t>
            </a:r>
            <a:r>
              <a:rPr sz="2000" dirty="0" err="1">
                <a:latin typeface="Courier"/>
              </a:rPr>
              <a:t>dbl</a:t>
            </a:r>
            <a:r>
              <a:rPr sz="2000" dirty="0">
                <a:latin typeface="Courier"/>
              </a:rPr>
              <a:t>&gt;
## 1 2019 Jan          50
## 2 2019 Feb          23
## 3 2019 Mar          34
## 4 2019 Apr          30
## 5 2019 May          25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200CAC-1903-6A21-FFA5-CC32DAB367CA}"/>
              </a:ext>
            </a:extLst>
          </p:cNvPr>
          <p:cNvSpPr txBox="1"/>
          <p:nvPr/>
        </p:nvSpPr>
        <p:spPr>
          <a:xfrm>
            <a:off x="182878" y="819835"/>
            <a:ext cx="1165352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For observations more frequent than once per year, we need to use a time class function on the index.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E98A2DE-3A43-4634-5CD7-C88081936472}"/>
              </a:ext>
            </a:extLst>
          </p:cNvPr>
          <p:cNvSpPr txBox="1">
            <a:spLocks/>
          </p:cNvSpPr>
          <p:nvPr/>
        </p:nvSpPr>
        <p:spPr>
          <a:xfrm>
            <a:off x="5894778" y="2037174"/>
            <a:ext cx="5719512" cy="436033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Font typeface="Arial"/>
              <a:buNone/>
            </a:pPr>
            <a:r>
              <a:rPr lang="en-US" sz="2000" dirty="0">
                <a:latin typeface="Courier"/>
              </a:rPr>
              <a:t>z </a:t>
            </a:r>
            <a:r>
              <a:rPr lang="en-US" sz="2000" dirty="0">
                <a:solidFill>
                  <a:srgbClr val="4070A0"/>
                </a:solidFill>
                <a:latin typeface="Courier"/>
              </a:rPr>
              <a:t>%&gt;%</a:t>
            </a:r>
            <a:br>
              <a:rPr lang="en-US" sz="2000" dirty="0"/>
            </a:br>
            <a:r>
              <a:rPr lang="en-US" sz="2000" dirty="0">
                <a:latin typeface="Courier"/>
              </a:rPr>
              <a:t>  </a:t>
            </a:r>
            <a:r>
              <a:rPr lang="en-US" sz="2000" dirty="0">
                <a:solidFill>
                  <a:srgbClr val="06287E"/>
                </a:solidFill>
                <a:latin typeface="Courier"/>
              </a:rPr>
              <a:t>mutate</a:t>
            </a:r>
            <a:r>
              <a:rPr lang="en-US" sz="2000" dirty="0">
                <a:latin typeface="Courier"/>
              </a:rPr>
              <a:t>(</a:t>
            </a:r>
            <a:r>
              <a:rPr lang="en-US" sz="2000" dirty="0">
                <a:solidFill>
                  <a:srgbClr val="7D9029"/>
                </a:solidFill>
                <a:latin typeface="Courier"/>
              </a:rPr>
              <a:t>Month =</a:t>
            </a:r>
            <a:r>
              <a:rPr lang="en-US" sz="2000" dirty="0">
                <a:latin typeface="Courier"/>
              </a:rPr>
              <a:t> </a:t>
            </a:r>
            <a:r>
              <a:rPr lang="en-US" sz="2000" dirty="0" err="1">
                <a:solidFill>
                  <a:srgbClr val="06287E"/>
                </a:solidFill>
                <a:latin typeface="Courier"/>
              </a:rPr>
              <a:t>yearmonth</a:t>
            </a:r>
            <a:r>
              <a:rPr lang="en-US" sz="2000" dirty="0">
                <a:latin typeface="Courier"/>
              </a:rPr>
              <a:t>(Month)) </a:t>
            </a:r>
            <a:r>
              <a:rPr lang="en-US" sz="2000" dirty="0">
                <a:solidFill>
                  <a:srgbClr val="4070A0"/>
                </a:solidFill>
                <a:latin typeface="Courier"/>
              </a:rPr>
              <a:t>%&gt;%</a:t>
            </a:r>
            <a:br>
              <a:rPr lang="en-US" sz="2000" dirty="0"/>
            </a:br>
            <a:r>
              <a:rPr lang="en-US" sz="2000" dirty="0">
                <a:latin typeface="Courier"/>
              </a:rPr>
              <a:t>  </a:t>
            </a:r>
            <a:r>
              <a:rPr lang="en-US" sz="2000" dirty="0" err="1">
                <a:solidFill>
                  <a:srgbClr val="06287E"/>
                </a:solidFill>
                <a:latin typeface="Courier"/>
              </a:rPr>
              <a:t>as_tsibble</a:t>
            </a:r>
            <a:r>
              <a:rPr lang="en-US" sz="2000" dirty="0">
                <a:latin typeface="Courier"/>
              </a:rPr>
              <a:t>(</a:t>
            </a:r>
            <a:r>
              <a:rPr lang="en-US" sz="2000" dirty="0">
                <a:solidFill>
                  <a:srgbClr val="7D9029"/>
                </a:solidFill>
                <a:latin typeface="Courier"/>
              </a:rPr>
              <a:t>index =</a:t>
            </a:r>
            <a:r>
              <a:rPr lang="en-US" sz="2000" dirty="0">
                <a:latin typeface="Courier"/>
              </a:rPr>
              <a:t> Month)</a:t>
            </a:r>
          </a:p>
          <a:p>
            <a:pPr indent="0">
              <a:buFont typeface="Arial"/>
              <a:buNone/>
            </a:pPr>
            <a:r>
              <a:rPr lang="en-US" sz="2000" dirty="0">
                <a:latin typeface="Courier"/>
              </a:rPr>
              <a:t>## # A </a:t>
            </a:r>
            <a:r>
              <a:rPr lang="en-US" sz="2000" dirty="0" err="1">
                <a:latin typeface="Courier"/>
              </a:rPr>
              <a:t>tsibble</a:t>
            </a:r>
            <a:r>
              <a:rPr lang="en-US" sz="2000" dirty="0">
                <a:latin typeface="Courier"/>
              </a:rPr>
              <a:t>: 5 x 2 [1M]
##      Month Observation
##      &lt;</a:t>
            </a:r>
            <a:r>
              <a:rPr lang="en-US" sz="2000" dirty="0" err="1">
                <a:latin typeface="Courier"/>
              </a:rPr>
              <a:t>mth</a:t>
            </a:r>
            <a:r>
              <a:rPr lang="en-US" sz="2000" dirty="0">
                <a:latin typeface="Courier"/>
              </a:rPr>
              <a:t>&gt;       &lt;</a:t>
            </a:r>
            <a:r>
              <a:rPr lang="en-US" sz="2000" dirty="0" err="1">
                <a:latin typeface="Courier"/>
              </a:rPr>
              <a:t>dbl</a:t>
            </a:r>
            <a:r>
              <a:rPr lang="en-US" sz="2000" dirty="0">
                <a:latin typeface="Courier"/>
              </a:rPr>
              <a:t>&gt;
## 1 2019 Jan          50
## 2 2019 Feb          23
## 3 2019 Mar          34
## 4 2019 Apr          30
## 5 2019 May          25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t>The </a:t>
            </a:r>
            <a:r>
              <a:rPr>
                <a:latin typeface="Courier"/>
              </a:rPr>
              <a:t>tsibble</a:t>
            </a:r>
            <a:r>
              <a:t> index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542160320"/>
              </p:ext>
            </p:extLst>
          </p:nvPr>
        </p:nvGraphicFramePr>
        <p:xfrm>
          <a:off x="2081702" y="2027872"/>
          <a:ext cx="8275636" cy="405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378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378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49341"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3200"/>
                        <a:t>Frequency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3200"/>
                        <a:t>Function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9341"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3200"/>
                        <a:t>Annual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3200">
                          <a:latin typeface="Courier"/>
                        </a:rPr>
                        <a:t>start:end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9341"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3200"/>
                        <a:t>Quarterly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3200">
                          <a:latin typeface="Courier"/>
                        </a:rPr>
                        <a:t>yearquarter()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9341"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3200"/>
                        <a:t>Monthly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3200">
                          <a:latin typeface="Courier"/>
                        </a:rPr>
                        <a:t>yearmonth()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9341"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3200"/>
                        <a:t>Weekly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3200">
                          <a:latin typeface="Courier"/>
                        </a:rPr>
                        <a:t>yearweek()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9341"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3200"/>
                        <a:t>Daily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3200">
                          <a:latin typeface="Courier"/>
                        </a:rPr>
                        <a:t>as_date()</a:t>
                      </a:r>
                      <a:r>
                        <a:rPr sz="3200"/>
                        <a:t>, </a:t>
                      </a:r>
                      <a:r>
                        <a:rPr sz="3200">
                          <a:latin typeface="Courier"/>
                        </a:rPr>
                        <a:t>ymd()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49341"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3200"/>
                        <a:t>Sub-daily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sz="3200" dirty="0" err="1">
                          <a:latin typeface="Courier"/>
                        </a:rPr>
                        <a:t>as_datetime</a:t>
                      </a:r>
                      <a:r>
                        <a:rPr sz="3200" dirty="0">
                          <a:latin typeface="Courier"/>
                        </a:rPr>
                        <a:t>()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" name="Text Placeholder 3"/>
          <p:cNvSpPr>
            <a:spLocks noGrp="1"/>
          </p:cNvSpPr>
          <p:nvPr>
            <p:ph sz="half" idx="2"/>
          </p:nvPr>
        </p:nvSpPr>
        <p:spPr>
          <a:xfrm>
            <a:off x="198008" y="747539"/>
            <a:ext cx="11811112" cy="958169"/>
          </a:xfrm>
        </p:spPr>
        <p:txBody>
          <a:bodyPr/>
          <a:lstStyle/>
          <a:p>
            <a:pPr marL="0" lvl="0" indent="0">
              <a:buNone/>
            </a:pPr>
            <a:r>
              <a:rPr dirty="0"/>
              <a:t>Common time index variables can be created with these functions:</a:t>
            </a:r>
          </a:p>
          <a:p>
            <a:pPr marL="0" lvl="0" indent="0">
              <a:spcBef>
                <a:spcPts val="3000"/>
              </a:spcBef>
              <a:buNone/>
            </a:pPr>
            <a:endParaRPr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F772F64-AB57-408A-130D-6E897BDAD9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113" y="423186"/>
            <a:ext cx="11341773" cy="601162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bg1">
              <a:alpha val="75000"/>
            </a:schemeClr>
          </a:solidFill>
        </p:spPr>
        <p:txBody>
          <a:bodyPr/>
          <a:lstStyle/>
          <a:p>
            <a:pPr marL="0" lvl="0" indent="0">
              <a:buNone/>
            </a:pPr>
            <a:r>
              <a:t>Example: Australian prison population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t>Read a csv file and convert to a tsibble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1309" y="734190"/>
            <a:ext cx="11202682" cy="6809610"/>
          </a:xfrm>
        </p:spPr>
        <p:txBody>
          <a:bodyPr>
            <a:normAutofit fontScale="77500" lnSpcReduction="20000"/>
          </a:bodyPr>
          <a:lstStyle/>
          <a:p>
            <a:pPr lvl="0" indent="0">
              <a:buNone/>
            </a:pPr>
            <a:r>
              <a:rPr dirty="0">
                <a:latin typeface="Courier"/>
              </a:rPr>
              <a:t>prison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readr</a:t>
            </a:r>
            <a:r>
              <a:rPr dirty="0">
                <a:solidFill>
                  <a:srgbClr val="4070A0"/>
                </a:solidFill>
                <a:latin typeface="Courier"/>
              </a:rPr>
              <a:t>::</a:t>
            </a:r>
            <a:r>
              <a:rPr dirty="0" err="1">
                <a:solidFill>
                  <a:srgbClr val="06287E"/>
                </a:solidFill>
                <a:latin typeface="Courier"/>
              </a:rPr>
              <a:t>read_csv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70A0"/>
                </a:solidFill>
                <a:latin typeface="Courier"/>
              </a:rPr>
              <a:t>"data/prison_population.csv"</a:t>
            </a:r>
            <a:r>
              <a:rPr dirty="0">
                <a:latin typeface="Courier"/>
              </a:rPr>
              <a:t>)</a:t>
            </a:r>
          </a:p>
          <a:p>
            <a:pPr lvl="0" indent="0">
              <a:buNone/>
            </a:pPr>
            <a:endParaRPr lang="en-US" dirty="0">
              <a:latin typeface="Courier"/>
            </a:endParaRPr>
          </a:p>
          <a:p>
            <a:pPr lvl="0" indent="0">
              <a:buNone/>
            </a:pPr>
            <a:r>
              <a:rPr dirty="0">
                <a:latin typeface="Courier"/>
              </a:rPr>
              <a:t>## # A </a:t>
            </a:r>
            <a:r>
              <a:rPr dirty="0" err="1">
                <a:latin typeface="Courier"/>
              </a:rPr>
              <a:t>tibble</a:t>
            </a:r>
            <a:r>
              <a:rPr dirty="0">
                <a:latin typeface="Courier"/>
              </a:rPr>
              <a:t>: 3,072 × 6
##    date       state gender legal     indigenous count
##    &lt;date&gt;     &lt;chr&gt; &lt;chr&gt;  &lt;chr&gt;     &lt;chr&gt;      &lt;</a:t>
            </a:r>
            <a:r>
              <a:rPr dirty="0" err="1">
                <a:latin typeface="Courier"/>
              </a:rPr>
              <a:t>dbl</a:t>
            </a:r>
            <a:r>
              <a:rPr dirty="0">
                <a:latin typeface="Courier"/>
              </a:rPr>
              <a:t>&gt;
##  1 2005-03-01 ACT   Female Remanded  ATSI           0
##  2 2005-03-01 ACT   Female Remanded  Other          2
##  3 2005-03-01 ACT   Female Sentenced ATSI           0
##  4 2005-03-01 ACT   Female Sentenced Other          0
##  5 2005-03-01 ACT   Male   Remanded  ATSI           7
##  6 2005-03-01 ACT   Male   Remanded  Other         58
##  7 2005-03-01 ACT   Male   Sentenced ATSI           0
##  8 2005-03-01 ACT   Male   Sentenced Other          0
##  9 2005-03-01 NSW   Female Remanded  ATSI          51
## 10 2005-03-01 NSW   Female Remanded  Other        131
## # … with 3,062 more rows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t>Read a csv file and convert to a tsibble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734190"/>
            <a:ext cx="11308191" cy="7143718"/>
          </a:xfrm>
        </p:spPr>
        <p:txBody>
          <a:bodyPr>
            <a:normAutofit fontScale="70000" lnSpcReduction="20000"/>
          </a:bodyPr>
          <a:lstStyle/>
          <a:p>
            <a:pPr lvl="0" indent="0">
              <a:buNone/>
            </a:pPr>
            <a:r>
              <a:rPr dirty="0">
                <a:latin typeface="Courier"/>
              </a:rPr>
              <a:t>prison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readr</a:t>
            </a:r>
            <a:r>
              <a:rPr dirty="0">
                <a:solidFill>
                  <a:srgbClr val="4070A0"/>
                </a:solidFill>
                <a:latin typeface="Courier"/>
              </a:rPr>
              <a:t>::</a:t>
            </a:r>
            <a:r>
              <a:rPr dirty="0" err="1">
                <a:solidFill>
                  <a:srgbClr val="06287E"/>
                </a:solidFill>
                <a:latin typeface="Courier"/>
              </a:rPr>
              <a:t>read_csv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70A0"/>
                </a:solidFill>
                <a:latin typeface="Courier"/>
              </a:rPr>
              <a:t>"data/prison_population.csv"</a:t>
            </a:r>
            <a:r>
              <a:rPr dirty="0">
                <a:latin typeface="Courier"/>
              </a:rPr>
              <a:t>) </a:t>
            </a:r>
            <a:r>
              <a:rPr dirty="0">
                <a:solidFill>
                  <a:srgbClr val="4070A0"/>
                </a:solidFill>
                <a:latin typeface="Courier"/>
              </a:rPr>
              <a:t>%&gt;%</a:t>
            </a:r>
            <a:br>
              <a:rPr dirty="0"/>
            </a:br>
            <a:r>
              <a:rPr dirty="0">
                <a:latin typeface="Courier"/>
              </a:rPr>
              <a:t>  </a:t>
            </a:r>
            <a:r>
              <a:rPr dirty="0">
                <a:solidFill>
                  <a:srgbClr val="06287E"/>
                </a:solidFill>
                <a:latin typeface="Courier"/>
              </a:rPr>
              <a:t>mutate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7D9029"/>
                </a:solidFill>
                <a:latin typeface="Courier"/>
              </a:rPr>
              <a:t>Quarter =</a:t>
            </a:r>
            <a:r>
              <a:rPr dirty="0">
                <a:latin typeface="Courier"/>
              </a:rPr>
              <a:t> </a:t>
            </a:r>
            <a:r>
              <a:rPr dirty="0" err="1">
                <a:solidFill>
                  <a:srgbClr val="06287E"/>
                </a:solidFill>
                <a:latin typeface="Courier"/>
              </a:rPr>
              <a:t>yearquarter</a:t>
            </a:r>
            <a:r>
              <a:rPr dirty="0">
                <a:latin typeface="Courier"/>
              </a:rPr>
              <a:t>(date))</a:t>
            </a:r>
            <a:endParaRPr lang="en-US" dirty="0">
              <a:latin typeface="Courier"/>
            </a:endParaRPr>
          </a:p>
          <a:p>
            <a:pPr lvl="0" indent="0">
              <a:buNone/>
            </a:pPr>
            <a:endParaRPr dirty="0">
              <a:latin typeface="Courier"/>
            </a:endParaRPr>
          </a:p>
          <a:p>
            <a:pPr lvl="0" indent="0">
              <a:buNone/>
            </a:pPr>
            <a:r>
              <a:rPr dirty="0">
                <a:latin typeface="Courier"/>
              </a:rPr>
              <a:t>## # A </a:t>
            </a:r>
            <a:r>
              <a:rPr dirty="0" err="1">
                <a:latin typeface="Courier"/>
              </a:rPr>
              <a:t>tibble</a:t>
            </a:r>
            <a:r>
              <a:rPr dirty="0">
                <a:latin typeface="Courier"/>
              </a:rPr>
              <a:t>: 3,072 × 7
##    date       state gender legal     indigenous count Quarter
##    &lt;date&gt;     &lt;chr&gt; &lt;chr&gt;  &lt;chr&gt;     &lt;chr&gt;      &lt;</a:t>
            </a:r>
            <a:r>
              <a:rPr dirty="0" err="1">
                <a:latin typeface="Courier"/>
              </a:rPr>
              <a:t>dbl</a:t>
            </a:r>
            <a:r>
              <a:rPr dirty="0">
                <a:latin typeface="Courier"/>
              </a:rPr>
              <a:t>&gt;   &lt;</a:t>
            </a:r>
            <a:r>
              <a:rPr dirty="0" err="1">
                <a:latin typeface="Courier"/>
              </a:rPr>
              <a:t>qtr</a:t>
            </a:r>
            <a:r>
              <a:rPr dirty="0">
                <a:latin typeface="Courier"/>
              </a:rPr>
              <a:t>&gt;
##  1 2005-03-01 ACT   Female Remanded  ATSI           0 2005 Q1
##  2 2005-03-01 ACT   Female Remanded  Other          2 2005 Q1
##  3 2005-03-01 ACT   Female Sentenced ATSI           0 2005 Q1
##  4 2005-03-01 ACT   Female Sentenced Other          0 2005 Q1
##  5 2005-03-01 ACT   Male   Remanded  ATSI           7 2005 Q1
##  6 2005-03-01 ACT   Male   Remanded  Other         58 2005 Q1
##  7 2005-03-01 ACT   Male   Sentenced ATSI           0 2005 Q1
##  8 2005-03-01 ACT   Male   Sentenced Other          0 2005 Q1
##  9 2005-03-01 NSW   Female Remanded  ATSI          51 2005 Q1
## 10 2005-03-01 NSW   Female Remanded  Other        131 2005 Q1
## # … with 3,062 more rows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t>Read a csv file and convert to a tsibble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2879" y="734190"/>
            <a:ext cx="11811112" cy="7759179"/>
          </a:xfrm>
        </p:spPr>
        <p:txBody>
          <a:bodyPr>
            <a:normAutofit/>
          </a:bodyPr>
          <a:lstStyle/>
          <a:p>
            <a:pPr lvl="0" indent="0">
              <a:buNone/>
            </a:pPr>
            <a:r>
              <a:rPr sz="2400" dirty="0">
                <a:latin typeface="Courier"/>
              </a:rPr>
              <a:t>prison </a:t>
            </a:r>
            <a:r>
              <a:rPr sz="2400" dirty="0">
                <a:solidFill>
                  <a:srgbClr val="007020"/>
                </a:solidFill>
                <a:latin typeface="Courier"/>
              </a:rPr>
              <a:t>&lt;-</a:t>
            </a:r>
            <a:r>
              <a:rPr sz="2400" dirty="0">
                <a:latin typeface="Courier"/>
              </a:rPr>
              <a:t> </a:t>
            </a:r>
            <a:r>
              <a:rPr sz="2400" dirty="0" err="1">
                <a:latin typeface="Courier"/>
              </a:rPr>
              <a:t>readr</a:t>
            </a:r>
            <a:r>
              <a:rPr sz="2400" dirty="0">
                <a:solidFill>
                  <a:srgbClr val="4070A0"/>
                </a:solidFill>
                <a:latin typeface="Courier"/>
              </a:rPr>
              <a:t>::</a:t>
            </a:r>
            <a:r>
              <a:rPr sz="2400" dirty="0" err="1">
                <a:solidFill>
                  <a:srgbClr val="06287E"/>
                </a:solidFill>
                <a:latin typeface="Courier"/>
              </a:rPr>
              <a:t>read_csv</a:t>
            </a:r>
            <a:r>
              <a:rPr sz="2400" dirty="0">
                <a:latin typeface="Courier"/>
              </a:rPr>
              <a:t>(</a:t>
            </a:r>
            <a:r>
              <a:rPr sz="2400" dirty="0">
                <a:solidFill>
                  <a:srgbClr val="4070A0"/>
                </a:solidFill>
                <a:latin typeface="Courier"/>
              </a:rPr>
              <a:t>"data/prison_population.csv"</a:t>
            </a:r>
            <a:r>
              <a:rPr sz="2400" dirty="0">
                <a:latin typeface="Courier"/>
              </a:rPr>
              <a:t>) </a:t>
            </a:r>
            <a:r>
              <a:rPr sz="2400" dirty="0">
                <a:solidFill>
                  <a:srgbClr val="4070A0"/>
                </a:solidFill>
                <a:latin typeface="Courier"/>
              </a:rPr>
              <a:t>%&gt;%</a:t>
            </a:r>
            <a:br>
              <a:rPr sz="2400" dirty="0"/>
            </a:br>
            <a:r>
              <a:rPr sz="2400" dirty="0">
                <a:latin typeface="Courier"/>
              </a:rPr>
              <a:t>  </a:t>
            </a:r>
            <a:r>
              <a:rPr sz="2400" dirty="0">
                <a:solidFill>
                  <a:srgbClr val="06287E"/>
                </a:solidFill>
                <a:latin typeface="Courier"/>
              </a:rPr>
              <a:t>mutate</a:t>
            </a:r>
            <a:r>
              <a:rPr sz="2400" dirty="0">
                <a:latin typeface="Courier"/>
              </a:rPr>
              <a:t>(</a:t>
            </a:r>
            <a:r>
              <a:rPr sz="2400" dirty="0">
                <a:solidFill>
                  <a:srgbClr val="7D9029"/>
                </a:solidFill>
                <a:latin typeface="Courier"/>
              </a:rPr>
              <a:t>Quarter =</a:t>
            </a:r>
            <a:r>
              <a:rPr sz="2400" dirty="0">
                <a:latin typeface="Courier"/>
              </a:rPr>
              <a:t> </a:t>
            </a:r>
            <a:r>
              <a:rPr sz="2400" dirty="0" err="1">
                <a:solidFill>
                  <a:srgbClr val="06287E"/>
                </a:solidFill>
                <a:latin typeface="Courier"/>
              </a:rPr>
              <a:t>yearquarter</a:t>
            </a:r>
            <a:r>
              <a:rPr sz="2400" dirty="0">
                <a:latin typeface="Courier"/>
              </a:rPr>
              <a:t>(date)) </a:t>
            </a:r>
            <a:r>
              <a:rPr sz="2400" dirty="0">
                <a:solidFill>
                  <a:srgbClr val="4070A0"/>
                </a:solidFill>
                <a:latin typeface="Courier"/>
              </a:rPr>
              <a:t>%&gt;%</a:t>
            </a:r>
            <a:br>
              <a:rPr sz="2400" dirty="0"/>
            </a:br>
            <a:r>
              <a:rPr sz="2400" dirty="0">
                <a:latin typeface="Courier"/>
              </a:rPr>
              <a:t>  </a:t>
            </a:r>
            <a:r>
              <a:rPr sz="2400" dirty="0">
                <a:solidFill>
                  <a:srgbClr val="06287E"/>
                </a:solidFill>
                <a:latin typeface="Courier"/>
              </a:rPr>
              <a:t>select</a:t>
            </a:r>
            <a:r>
              <a:rPr sz="2400" dirty="0">
                <a:latin typeface="Courier"/>
              </a:rPr>
              <a:t>(</a:t>
            </a:r>
            <a:r>
              <a:rPr sz="2400" dirty="0">
                <a:solidFill>
                  <a:srgbClr val="4070A0"/>
                </a:solidFill>
                <a:latin typeface="Courier"/>
              </a:rPr>
              <a:t>-</a:t>
            </a:r>
            <a:r>
              <a:rPr sz="2400" dirty="0">
                <a:latin typeface="Courier"/>
              </a:rPr>
              <a:t>date)</a:t>
            </a:r>
          </a:p>
          <a:p>
            <a:pPr lvl="0" indent="0">
              <a:buNone/>
            </a:pPr>
            <a:r>
              <a:rPr sz="2400" dirty="0">
                <a:latin typeface="Courier"/>
              </a:rPr>
              <a:t>## # A </a:t>
            </a:r>
            <a:r>
              <a:rPr sz="2400" dirty="0" err="1">
                <a:latin typeface="Courier"/>
              </a:rPr>
              <a:t>tibble</a:t>
            </a:r>
            <a:r>
              <a:rPr sz="2400" dirty="0">
                <a:latin typeface="Courier"/>
              </a:rPr>
              <a:t>: 3,072 × 6
##    state gender legal     indigenous count Quarter
##    &lt;chr&gt; &lt;chr&gt;  &lt;chr&gt;     &lt;chr&gt;      &lt;</a:t>
            </a:r>
            <a:r>
              <a:rPr sz="2400" dirty="0" err="1">
                <a:latin typeface="Courier"/>
              </a:rPr>
              <a:t>dbl</a:t>
            </a:r>
            <a:r>
              <a:rPr sz="2400" dirty="0">
                <a:latin typeface="Courier"/>
              </a:rPr>
              <a:t>&gt;   &lt;</a:t>
            </a:r>
            <a:r>
              <a:rPr sz="2400" dirty="0" err="1">
                <a:latin typeface="Courier"/>
              </a:rPr>
              <a:t>qtr</a:t>
            </a:r>
            <a:r>
              <a:rPr sz="2400" dirty="0">
                <a:latin typeface="Courier"/>
              </a:rPr>
              <a:t>&gt;
##  1 ACT   Female Remanded  ATSI           0 2005 Q1
##  2 ACT   Female Remanded  Other          2 2005 Q1
##  3 ACT   Female Sentenced ATSI           0 2005 Q1
##  4 ACT   Female Sentenced Other          0 2005 Q1
##  5 ACT   Male   Remanded  ATSI           7 2005 Q1
##  6 ACT   Male   Remanded  Other         58 2005 Q1
##  7 ACT   Male   Sentenced ATSI           0 2005 Q1
##  8 ACT   Male   Sentenced Other          0 2005 Q1
##  9 NSW   Female Remanded  ATSI          51 2005 Q1
## 10 NSW   Female Remanded  Other        131 2005 Q1
## # … with 3,062 more rows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t>Read a csv file and convert to a tsibble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67155" y="734190"/>
            <a:ext cx="11026836" cy="9183533"/>
          </a:xfrm>
        </p:spPr>
        <p:txBody>
          <a:bodyPr>
            <a:normAutofit/>
          </a:bodyPr>
          <a:lstStyle/>
          <a:p>
            <a:pPr lvl="0" indent="0">
              <a:buNone/>
            </a:pPr>
            <a:r>
              <a:rPr sz="2000" dirty="0">
                <a:latin typeface="Courier"/>
              </a:rPr>
              <a:t>prison </a:t>
            </a:r>
            <a:r>
              <a:rPr sz="2000" dirty="0">
                <a:solidFill>
                  <a:srgbClr val="007020"/>
                </a:solidFill>
                <a:latin typeface="Courier"/>
              </a:rPr>
              <a:t>&lt;-</a:t>
            </a:r>
            <a:r>
              <a:rPr sz="2000" dirty="0">
                <a:latin typeface="Courier"/>
              </a:rPr>
              <a:t> </a:t>
            </a:r>
            <a:r>
              <a:rPr sz="2000" dirty="0" err="1">
                <a:latin typeface="Courier"/>
              </a:rPr>
              <a:t>readr</a:t>
            </a:r>
            <a:r>
              <a:rPr sz="2000" dirty="0">
                <a:solidFill>
                  <a:srgbClr val="4070A0"/>
                </a:solidFill>
                <a:latin typeface="Courier"/>
              </a:rPr>
              <a:t>::</a:t>
            </a:r>
            <a:r>
              <a:rPr sz="2000" dirty="0" err="1">
                <a:solidFill>
                  <a:srgbClr val="06287E"/>
                </a:solidFill>
                <a:latin typeface="Courier"/>
              </a:rPr>
              <a:t>read_csv</a:t>
            </a:r>
            <a:r>
              <a:rPr sz="2000" dirty="0">
                <a:latin typeface="Courier"/>
              </a:rPr>
              <a:t>(</a:t>
            </a:r>
            <a:r>
              <a:rPr sz="2000" dirty="0">
                <a:solidFill>
                  <a:srgbClr val="4070A0"/>
                </a:solidFill>
                <a:latin typeface="Courier"/>
              </a:rPr>
              <a:t>"data/prison_population.csv"</a:t>
            </a:r>
            <a:r>
              <a:rPr sz="2000" dirty="0">
                <a:latin typeface="Courier"/>
              </a:rPr>
              <a:t>) </a:t>
            </a:r>
            <a:r>
              <a:rPr sz="2000" dirty="0">
                <a:solidFill>
                  <a:srgbClr val="4070A0"/>
                </a:solidFill>
                <a:latin typeface="Courier"/>
              </a:rPr>
              <a:t>%&gt;%</a:t>
            </a:r>
            <a:br>
              <a:rPr sz="2000" dirty="0"/>
            </a:br>
            <a:r>
              <a:rPr sz="2000" dirty="0">
                <a:latin typeface="Courier"/>
              </a:rPr>
              <a:t>  </a:t>
            </a:r>
            <a:r>
              <a:rPr sz="2000" dirty="0">
                <a:solidFill>
                  <a:srgbClr val="06287E"/>
                </a:solidFill>
                <a:latin typeface="Courier"/>
              </a:rPr>
              <a:t>mutate</a:t>
            </a:r>
            <a:r>
              <a:rPr sz="2000" dirty="0">
                <a:latin typeface="Courier"/>
              </a:rPr>
              <a:t>(</a:t>
            </a:r>
            <a:r>
              <a:rPr sz="2000" dirty="0">
                <a:solidFill>
                  <a:srgbClr val="7D9029"/>
                </a:solidFill>
                <a:latin typeface="Courier"/>
              </a:rPr>
              <a:t>Quarter =</a:t>
            </a:r>
            <a:r>
              <a:rPr sz="2000" dirty="0">
                <a:latin typeface="Courier"/>
              </a:rPr>
              <a:t> </a:t>
            </a:r>
            <a:r>
              <a:rPr sz="2000" dirty="0" err="1">
                <a:solidFill>
                  <a:srgbClr val="06287E"/>
                </a:solidFill>
                <a:latin typeface="Courier"/>
              </a:rPr>
              <a:t>yearquarter</a:t>
            </a:r>
            <a:r>
              <a:rPr sz="2000" dirty="0">
                <a:latin typeface="Courier"/>
              </a:rPr>
              <a:t>(date)) </a:t>
            </a:r>
            <a:r>
              <a:rPr sz="2000" dirty="0">
                <a:solidFill>
                  <a:srgbClr val="4070A0"/>
                </a:solidFill>
                <a:latin typeface="Courier"/>
              </a:rPr>
              <a:t>%&gt;%</a:t>
            </a:r>
            <a:br>
              <a:rPr sz="2000" dirty="0"/>
            </a:br>
            <a:r>
              <a:rPr sz="2000" dirty="0">
                <a:latin typeface="Courier"/>
              </a:rPr>
              <a:t>  </a:t>
            </a:r>
            <a:r>
              <a:rPr sz="2000" dirty="0">
                <a:solidFill>
                  <a:srgbClr val="06287E"/>
                </a:solidFill>
                <a:latin typeface="Courier"/>
              </a:rPr>
              <a:t>select</a:t>
            </a:r>
            <a:r>
              <a:rPr sz="2000" dirty="0">
                <a:latin typeface="Courier"/>
              </a:rPr>
              <a:t>(</a:t>
            </a:r>
            <a:r>
              <a:rPr sz="2000" dirty="0">
                <a:solidFill>
                  <a:srgbClr val="4070A0"/>
                </a:solidFill>
                <a:latin typeface="Courier"/>
              </a:rPr>
              <a:t>-</a:t>
            </a:r>
            <a:r>
              <a:rPr sz="2000" dirty="0">
                <a:latin typeface="Courier"/>
              </a:rPr>
              <a:t>date) </a:t>
            </a:r>
            <a:r>
              <a:rPr sz="2000" dirty="0">
                <a:solidFill>
                  <a:srgbClr val="4070A0"/>
                </a:solidFill>
                <a:latin typeface="Courier"/>
              </a:rPr>
              <a:t>%&gt;%</a:t>
            </a:r>
            <a:br>
              <a:rPr sz="2000" dirty="0"/>
            </a:br>
            <a:r>
              <a:rPr sz="2000" dirty="0">
                <a:latin typeface="Courier"/>
              </a:rPr>
              <a:t>  </a:t>
            </a:r>
            <a:r>
              <a:rPr sz="2000" dirty="0" err="1">
                <a:solidFill>
                  <a:srgbClr val="06287E"/>
                </a:solidFill>
                <a:latin typeface="Courier"/>
              </a:rPr>
              <a:t>as_tsibble</a:t>
            </a:r>
            <a:r>
              <a:rPr sz="2000" dirty="0">
                <a:latin typeface="Courier"/>
              </a:rPr>
              <a:t>(</a:t>
            </a:r>
            <a:br>
              <a:rPr sz="2000" dirty="0"/>
            </a:br>
            <a:r>
              <a:rPr sz="2000" dirty="0">
                <a:latin typeface="Courier"/>
              </a:rPr>
              <a:t>    </a:t>
            </a:r>
            <a:r>
              <a:rPr sz="2000" dirty="0">
                <a:solidFill>
                  <a:srgbClr val="7D9029"/>
                </a:solidFill>
                <a:latin typeface="Courier"/>
              </a:rPr>
              <a:t>index =</a:t>
            </a:r>
            <a:r>
              <a:rPr sz="2000" dirty="0">
                <a:latin typeface="Courier"/>
              </a:rPr>
              <a:t> Quarter,</a:t>
            </a:r>
            <a:br>
              <a:rPr sz="2000" dirty="0"/>
            </a:br>
            <a:r>
              <a:rPr sz="2000" dirty="0">
                <a:latin typeface="Courier"/>
              </a:rPr>
              <a:t>    </a:t>
            </a:r>
            <a:r>
              <a:rPr sz="2000" dirty="0">
                <a:solidFill>
                  <a:srgbClr val="7D9029"/>
                </a:solidFill>
                <a:latin typeface="Courier"/>
              </a:rPr>
              <a:t>key =</a:t>
            </a:r>
            <a:r>
              <a:rPr sz="2000" dirty="0">
                <a:latin typeface="Courier"/>
              </a:rPr>
              <a:t> </a:t>
            </a:r>
            <a:r>
              <a:rPr sz="2000" dirty="0">
                <a:solidFill>
                  <a:srgbClr val="06287E"/>
                </a:solidFill>
                <a:latin typeface="Courier"/>
              </a:rPr>
              <a:t>c</a:t>
            </a:r>
            <a:r>
              <a:rPr sz="2000" dirty="0">
                <a:latin typeface="Courier"/>
              </a:rPr>
              <a:t>(state, gender, legal, indigenous)</a:t>
            </a:r>
            <a:br>
              <a:rPr sz="2000" dirty="0"/>
            </a:br>
            <a:r>
              <a:rPr sz="2000" dirty="0">
                <a:latin typeface="Courier"/>
              </a:rPr>
              <a:t>  )</a:t>
            </a:r>
          </a:p>
          <a:p>
            <a:pPr lvl="0" indent="0">
              <a:buNone/>
            </a:pPr>
            <a:r>
              <a:rPr sz="2000" dirty="0">
                <a:latin typeface="Courier"/>
              </a:rPr>
              <a:t>## # A </a:t>
            </a:r>
            <a:r>
              <a:rPr sz="2000" dirty="0" err="1">
                <a:latin typeface="Courier"/>
              </a:rPr>
              <a:t>tsibble</a:t>
            </a:r>
            <a:r>
              <a:rPr sz="2000" dirty="0">
                <a:latin typeface="Courier"/>
              </a:rPr>
              <a:t>: 3,072 x 6 [1Q]
## # Key:       state, gender, legal, indigenous [64]
##    state gender legal    indigenous count Quarter
##    &lt;chr&gt; &lt;chr&gt;  &lt;chr&gt;    &lt;chr&gt;      &lt;</a:t>
            </a:r>
            <a:r>
              <a:rPr sz="2000" dirty="0" err="1">
                <a:latin typeface="Courier"/>
              </a:rPr>
              <a:t>dbl</a:t>
            </a:r>
            <a:r>
              <a:rPr sz="2000" dirty="0">
                <a:latin typeface="Courier"/>
              </a:rPr>
              <a:t>&gt;   &lt;</a:t>
            </a:r>
            <a:r>
              <a:rPr sz="2000" dirty="0" err="1">
                <a:latin typeface="Courier"/>
              </a:rPr>
              <a:t>qtr</a:t>
            </a:r>
            <a:r>
              <a:rPr sz="2000" dirty="0">
                <a:latin typeface="Courier"/>
              </a:rPr>
              <a:t>&gt;
##  1 ACT   Female Remanded ATSI           0 2005 Q1
##  2 ACT   Female Remanded ATSI           1 2005 Q2
##  3 ACT   Female Remanded ATSI           0 2005 Q3
##  4 ACT   Female Remanded ATSI           0 2005 Q4
##  5 ACT   Female Remanded ATSI           1 2006 Q1
##  6 ACT   Female Remanded ATSI           1 2006 Q2
##  7 ACT   Female Remanded ATSI           1 2006 Q3
##  8 ACT   Female Remanded ATSI           0 2006 Q4
##  9 ACT   Female Remanded ATSI           0 2007 Q1
## 10 ACT   Female Remanded ATSI           1 2007 Q2
## # … with 3,062 more rows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0489BB3-6106-8465-5BCE-683C2E4676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397" y="594621"/>
            <a:ext cx="11430635" cy="594685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bg1">
              <a:alpha val="75000"/>
            </a:schemeClr>
          </a:solidFill>
        </p:spPr>
        <p:txBody>
          <a:bodyPr/>
          <a:lstStyle/>
          <a:p>
            <a:pPr marL="0" lvl="0" indent="0">
              <a:buNone/>
            </a:pPr>
            <a:r>
              <a:t>Example: Australian pharmaceutical sales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t>Australian Pharmaceutical Benefits Scheme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811867" y="734190"/>
                <a:ext cx="10182124" cy="5780075"/>
              </a:xfrm>
            </p:spPr>
            <p:txBody>
              <a:bodyPr>
                <a:normAutofit lnSpcReduction="10000"/>
              </a:bodyPr>
              <a:lstStyle/>
              <a:p>
                <a:pPr marL="0" lvl="0" indent="0">
                  <a:buNone/>
                </a:pPr>
                <a:r>
                  <a:rPr lang="en-US" dirty="0"/>
                  <a:t>The Pharmaceutical Benefits Scheme (PBS) is the Australian government drugs subsidy scheme.</a:t>
                </a:r>
              </a:p>
              <a:p>
                <a:pPr lvl="0"/>
                <a:r>
                  <a:rPr dirty="0"/>
                  <a:t>Many drugs bought from pharmacies are </a:t>
                </a:r>
                <a:r>
                  <a:rPr dirty="0" err="1"/>
                  <a:t>subsidised</a:t>
                </a:r>
                <a:r>
                  <a:rPr dirty="0"/>
                  <a:t> to allow more equitable access to modern drugs.</a:t>
                </a:r>
              </a:p>
              <a:p>
                <a:pPr lvl="0"/>
                <a:r>
                  <a:rPr dirty="0"/>
                  <a:t>The cost to government is determined by the number and types of drugs purchased. Currently nearly 1% of GDP.</a:t>
                </a:r>
              </a:p>
              <a:p>
                <a:pPr lvl="0"/>
                <a:r>
                  <a:rPr dirty="0"/>
                  <a:t>The total cost is budgeted based on forecasts of drug usage.</a:t>
                </a:r>
              </a:p>
              <a:p>
                <a:pPr lvl="0"/>
                <a:r>
                  <a:rPr dirty="0"/>
                  <a:t>Costs are disaggregated by drug type (ATC1 x15 / ATC2 84), concession category (x2) and patient type (x2), giving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84×2×2=336</m:t>
                    </m:r>
                  </m:oMath>
                </a14:m>
                <a:r>
                  <a:rPr dirty="0"/>
                  <a:t> time series.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811867" y="734190"/>
                <a:ext cx="10182124" cy="5780075"/>
              </a:xfrm>
              <a:blipFill>
                <a:blip r:embed="rId2"/>
                <a:stretch>
                  <a:fillRect l="-1496" t="-2213" r="-13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t>Working with </a:t>
            </a:r>
            <a:r>
              <a:rPr>
                <a:latin typeface="Courier"/>
              </a:rPr>
              <a:t>tsibble</a:t>
            </a:r>
            <a:r>
              <a:t> objects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56290" y="734191"/>
            <a:ext cx="10937700" cy="7479644"/>
          </a:xfrm>
        </p:spPr>
        <p:txBody>
          <a:bodyPr>
            <a:normAutofit/>
          </a:bodyPr>
          <a:lstStyle/>
          <a:p>
            <a:pPr lvl="0" indent="0">
              <a:buNone/>
            </a:pPr>
            <a:r>
              <a:rPr sz="1600" dirty="0">
                <a:latin typeface="Courier"/>
              </a:rPr>
              <a:t>PBS</a:t>
            </a:r>
          </a:p>
          <a:p>
            <a:pPr lvl="0" indent="0">
              <a:buNone/>
            </a:pPr>
            <a:r>
              <a:rPr sz="1600" dirty="0">
                <a:latin typeface="Courier"/>
              </a:rPr>
              <a:t>## # A </a:t>
            </a:r>
            <a:r>
              <a:rPr sz="1600" dirty="0" err="1">
                <a:latin typeface="Courier"/>
              </a:rPr>
              <a:t>tsibble</a:t>
            </a:r>
            <a:r>
              <a:rPr sz="1600" dirty="0">
                <a:latin typeface="Courier"/>
              </a:rPr>
              <a:t>: 67,596 x 9 [1M]
## # Key:       Concession, Type, ATC1, ATC2 [336]
##       Month Concession   Type        ATC1  ATC1_…¹ ATC2  ATC2_…² Scripts  Cost
##       &lt;</a:t>
            </a:r>
            <a:r>
              <a:rPr sz="1600" dirty="0" err="1">
                <a:latin typeface="Courier"/>
              </a:rPr>
              <a:t>mth</a:t>
            </a:r>
            <a:r>
              <a:rPr sz="1600" dirty="0">
                <a:latin typeface="Courier"/>
              </a:rPr>
              <a:t>&gt; &lt;chr&gt;        &lt;chr&gt;       &lt;chr&gt; &lt;chr&gt;   &lt;chr&gt; &lt;chr&gt;     &lt;</a:t>
            </a:r>
            <a:r>
              <a:rPr sz="1600" dirty="0" err="1">
                <a:latin typeface="Courier"/>
              </a:rPr>
              <a:t>dbl</a:t>
            </a:r>
            <a:r>
              <a:rPr sz="1600" dirty="0">
                <a:latin typeface="Courier"/>
              </a:rPr>
              <a:t>&gt; &lt;</a:t>
            </a:r>
            <a:r>
              <a:rPr sz="1600" dirty="0" err="1">
                <a:latin typeface="Courier"/>
              </a:rPr>
              <a:t>dbl</a:t>
            </a:r>
            <a:r>
              <a:rPr sz="1600" dirty="0">
                <a:latin typeface="Courier"/>
              </a:rPr>
              <a:t>&gt;
##  1 1991 Jul Concessional Co-payments A     </a:t>
            </a:r>
            <a:r>
              <a:rPr sz="1600" dirty="0" err="1">
                <a:latin typeface="Courier"/>
              </a:rPr>
              <a:t>Alimen</a:t>
            </a:r>
            <a:r>
              <a:rPr sz="1600" dirty="0">
                <a:latin typeface="Courier"/>
              </a:rPr>
              <a:t>… A01   STOMAT…   18228 67877
##  2 1991 Aug Concessional Co-payments A     </a:t>
            </a:r>
            <a:r>
              <a:rPr sz="1600" dirty="0" err="1">
                <a:latin typeface="Courier"/>
              </a:rPr>
              <a:t>Alimen</a:t>
            </a:r>
            <a:r>
              <a:rPr sz="1600" dirty="0">
                <a:latin typeface="Courier"/>
              </a:rPr>
              <a:t>… A01   STOMAT…   15327 57011
##  3 1991 Sep Concessional Co-payments A     </a:t>
            </a:r>
            <a:r>
              <a:rPr sz="1600" dirty="0" err="1">
                <a:latin typeface="Courier"/>
              </a:rPr>
              <a:t>Alimen</a:t>
            </a:r>
            <a:r>
              <a:rPr sz="1600" dirty="0">
                <a:latin typeface="Courier"/>
              </a:rPr>
              <a:t>… A01   STOMAT…   14775 55020
##  4 1991 Oct Concessional Co-payments A     </a:t>
            </a:r>
            <a:r>
              <a:rPr sz="1600" dirty="0" err="1">
                <a:latin typeface="Courier"/>
              </a:rPr>
              <a:t>Alimen</a:t>
            </a:r>
            <a:r>
              <a:rPr sz="1600" dirty="0">
                <a:latin typeface="Courier"/>
              </a:rPr>
              <a:t>… A01   STOMAT…   15380 57222
##  5 1991 Nov Concessional Co-payments A     </a:t>
            </a:r>
            <a:r>
              <a:rPr sz="1600" dirty="0" err="1">
                <a:latin typeface="Courier"/>
              </a:rPr>
              <a:t>Alimen</a:t>
            </a:r>
            <a:r>
              <a:rPr sz="1600" dirty="0">
                <a:latin typeface="Courier"/>
              </a:rPr>
              <a:t>… A01   STOMAT…   14371 52120
##  6 1991 Dec Concessional Co-payments A     </a:t>
            </a:r>
            <a:r>
              <a:rPr sz="1600" dirty="0" err="1">
                <a:latin typeface="Courier"/>
              </a:rPr>
              <a:t>Alimen</a:t>
            </a:r>
            <a:r>
              <a:rPr sz="1600" dirty="0">
                <a:latin typeface="Courier"/>
              </a:rPr>
              <a:t>… A01   STOMAT…   15028 54299
##  7 1992 Jan Concessional Co-payments A     </a:t>
            </a:r>
            <a:r>
              <a:rPr sz="1600" dirty="0" err="1">
                <a:latin typeface="Courier"/>
              </a:rPr>
              <a:t>Alimen</a:t>
            </a:r>
            <a:r>
              <a:rPr sz="1600" dirty="0">
                <a:latin typeface="Courier"/>
              </a:rPr>
              <a:t>… A01   STOMAT…   11040 39753
##  8 1992 Feb Concessional Co-payments A     </a:t>
            </a:r>
            <a:r>
              <a:rPr sz="1600" dirty="0" err="1">
                <a:latin typeface="Courier"/>
              </a:rPr>
              <a:t>Alimen</a:t>
            </a:r>
            <a:r>
              <a:rPr sz="1600" dirty="0">
                <a:latin typeface="Courier"/>
              </a:rPr>
              <a:t>… A01   STOMAT…   15165 54405
##  9 1992 Mar Concessional Co-payments A     </a:t>
            </a:r>
            <a:r>
              <a:rPr sz="1600" dirty="0" err="1">
                <a:latin typeface="Courier"/>
              </a:rPr>
              <a:t>Alimen</a:t>
            </a:r>
            <a:r>
              <a:rPr sz="1600" dirty="0">
                <a:latin typeface="Courier"/>
              </a:rPr>
              <a:t>… A01   STOMAT…   16898 61108
## 10 1992 Apr Concessional Co-payments A     </a:t>
            </a:r>
            <a:r>
              <a:rPr sz="1600" dirty="0" err="1">
                <a:latin typeface="Courier"/>
              </a:rPr>
              <a:t>Alimen</a:t>
            </a:r>
            <a:r>
              <a:rPr sz="1600" dirty="0">
                <a:latin typeface="Courier"/>
              </a:rPr>
              <a:t>… A01   STOMAT…   18141 65356
## # … with 67,586 more rows, and abbreviated variable names ¹​ATC1_desc,
## #   ²​ATC2_desc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bg1">
              <a:alpha val="75000"/>
            </a:schemeClr>
          </a:solidFill>
        </p:spPr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rPr lang="en-US" dirty="0"/>
              <a:t>Outline</a:t>
            </a:r>
            <a:endParaRPr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08AD77-C69A-1783-B1D4-5584DFEC77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Time series in R</a:t>
            </a:r>
          </a:p>
          <a:p>
            <a:r>
              <a:rPr lang="en-US" dirty="0"/>
              <a:t>Examples</a:t>
            </a:r>
          </a:p>
          <a:p>
            <a:r>
              <a:rPr lang="en-US" dirty="0"/>
              <a:t>Time plots</a:t>
            </a:r>
          </a:p>
          <a:p>
            <a:r>
              <a:rPr lang="en-US" dirty="0"/>
              <a:t>Seasonal and subseries plots</a:t>
            </a:r>
          </a:p>
          <a:p>
            <a:r>
              <a:rPr lang="en-US" dirty="0"/>
              <a:t>Lag plots and autocorrelation</a:t>
            </a:r>
          </a:p>
          <a:p>
            <a:r>
              <a:rPr lang="en-US" dirty="0"/>
              <a:t>White noise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98422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t>Working with </a:t>
            </a:r>
            <a:r>
              <a:rPr>
                <a:latin typeface="Courier"/>
              </a:rPr>
              <a:t>tsibble</a:t>
            </a:r>
            <a:r>
              <a:t> objects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0888" y="897467"/>
            <a:ext cx="11811112" cy="9821333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sz="2400" dirty="0"/>
              <a:t>We can use the </a:t>
            </a:r>
            <a:r>
              <a:rPr sz="2400" dirty="0">
                <a:latin typeface="Courier"/>
              </a:rPr>
              <a:t>filter()</a:t>
            </a:r>
            <a:r>
              <a:rPr sz="2400" dirty="0"/>
              <a:t> function to select rows.</a:t>
            </a:r>
            <a:endParaRPr lang="en-US" sz="2400" dirty="0"/>
          </a:p>
          <a:p>
            <a:pPr marL="0" lvl="0" indent="0">
              <a:buNone/>
            </a:pPr>
            <a:endParaRPr sz="1800" dirty="0"/>
          </a:p>
          <a:p>
            <a:pPr lvl="0" indent="0">
              <a:buNone/>
            </a:pPr>
            <a:r>
              <a:rPr sz="1800" dirty="0">
                <a:latin typeface="Courier"/>
              </a:rPr>
              <a:t>PBS </a:t>
            </a:r>
            <a:r>
              <a:rPr sz="1800" dirty="0">
                <a:solidFill>
                  <a:srgbClr val="4070A0"/>
                </a:solidFill>
                <a:latin typeface="Courier"/>
              </a:rPr>
              <a:t>%&gt;%</a:t>
            </a:r>
            <a:br>
              <a:rPr sz="1800" dirty="0"/>
            </a:br>
            <a:r>
              <a:rPr sz="1800" dirty="0">
                <a:latin typeface="Courier"/>
              </a:rPr>
              <a:t>  </a:t>
            </a:r>
            <a:r>
              <a:rPr sz="1800" dirty="0">
                <a:solidFill>
                  <a:srgbClr val="06287E"/>
                </a:solidFill>
                <a:latin typeface="Courier"/>
              </a:rPr>
              <a:t>filter</a:t>
            </a:r>
            <a:r>
              <a:rPr sz="1800" dirty="0">
                <a:latin typeface="Courier"/>
              </a:rPr>
              <a:t>(ATC2 </a:t>
            </a:r>
            <a:r>
              <a:rPr sz="1800" dirty="0">
                <a:solidFill>
                  <a:srgbClr val="4070A0"/>
                </a:solidFill>
                <a:latin typeface="Courier"/>
              </a:rPr>
              <a:t>==</a:t>
            </a:r>
            <a:r>
              <a:rPr sz="1800" dirty="0">
                <a:latin typeface="Courier"/>
              </a:rPr>
              <a:t> </a:t>
            </a:r>
            <a:r>
              <a:rPr sz="1800" dirty="0">
                <a:solidFill>
                  <a:srgbClr val="4070A0"/>
                </a:solidFill>
                <a:latin typeface="Courier"/>
              </a:rPr>
              <a:t>"A10"</a:t>
            </a:r>
            <a:r>
              <a:rPr sz="1800" dirty="0">
                <a:latin typeface="Courier"/>
              </a:rPr>
              <a:t>)</a:t>
            </a:r>
          </a:p>
          <a:p>
            <a:pPr lvl="0" indent="0">
              <a:buNone/>
            </a:pPr>
            <a:r>
              <a:rPr sz="1800" dirty="0">
                <a:latin typeface="Courier"/>
              </a:rPr>
              <a:t>## # A </a:t>
            </a:r>
            <a:r>
              <a:rPr sz="1800" dirty="0" err="1">
                <a:latin typeface="Courier"/>
              </a:rPr>
              <a:t>tsibble</a:t>
            </a:r>
            <a:r>
              <a:rPr sz="1800" dirty="0">
                <a:latin typeface="Courier"/>
              </a:rPr>
              <a:t>: 816 x 9 [1M]
## # Key:       Concession, Type, ATC1, ATC2 [4]
##       Month Concession   Type       ATC1  ATC1_…¹ ATC2  ATC2_…² Scripts   Cost
##       &lt;</a:t>
            </a:r>
            <a:r>
              <a:rPr sz="1800" dirty="0" err="1">
                <a:latin typeface="Courier"/>
              </a:rPr>
              <a:t>mth</a:t>
            </a:r>
            <a:r>
              <a:rPr sz="1800" dirty="0">
                <a:latin typeface="Courier"/>
              </a:rPr>
              <a:t>&gt; &lt;chr&gt;        &lt;chr&gt;      &lt;chr&gt; &lt;chr&gt;   &lt;chr&gt; &lt;chr&gt;     &lt;</a:t>
            </a:r>
            <a:r>
              <a:rPr sz="1800" dirty="0" err="1">
                <a:latin typeface="Courier"/>
              </a:rPr>
              <a:t>dbl</a:t>
            </a:r>
            <a:r>
              <a:rPr sz="1800" dirty="0">
                <a:latin typeface="Courier"/>
              </a:rPr>
              <a:t>&gt;  &lt;</a:t>
            </a:r>
            <a:r>
              <a:rPr sz="1800" dirty="0" err="1">
                <a:latin typeface="Courier"/>
              </a:rPr>
              <a:t>dbl</a:t>
            </a:r>
            <a:r>
              <a:rPr sz="1800" dirty="0">
                <a:latin typeface="Courier"/>
              </a:rPr>
              <a:t>&gt;
##  1 1991 Jul Concessional Co-</a:t>
            </a:r>
            <a:r>
              <a:rPr sz="1800" dirty="0" err="1">
                <a:latin typeface="Courier"/>
              </a:rPr>
              <a:t>paymen</a:t>
            </a:r>
            <a:r>
              <a:rPr sz="1800" dirty="0">
                <a:latin typeface="Courier"/>
              </a:rPr>
              <a:t>… A     </a:t>
            </a:r>
            <a:r>
              <a:rPr sz="1800" dirty="0" err="1">
                <a:latin typeface="Courier"/>
              </a:rPr>
              <a:t>Alimen</a:t>
            </a:r>
            <a:r>
              <a:rPr sz="1800" dirty="0">
                <a:latin typeface="Courier"/>
              </a:rPr>
              <a:t>… A10   ANTIDI…   89733 2.09e6
##  2 1991 Aug Concessional Co-</a:t>
            </a:r>
            <a:r>
              <a:rPr sz="1800" dirty="0" err="1">
                <a:latin typeface="Courier"/>
              </a:rPr>
              <a:t>paymen</a:t>
            </a:r>
            <a:r>
              <a:rPr sz="1800" dirty="0">
                <a:latin typeface="Courier"/>
              </a:rPr>
              <a:t>… A     </a:t>
            </a:r>
            <a:r>
              <a:rPr sz="1800" dirty="0" err="1">
                <a:latin typeface="Courier"/>
              </a:rPr>
              <a:t>Alimen</a:t>
            </a:r>
            <a:r>
              <a:rPr sz="1800" dirty="0">
                <a:latin typeface="Courier"/>
              </a:rPr>
              <a:t>… A10   ANTIDI…   77101 1.80e6
##  3 1991 Sep Concessional Co-</a:t>
            </a:r>
            <a:r>
              <a:rPr sz="1800" dirty="0" err="1">
                <a:latin typeface="Courier"/>
              </a:rPr>
              <a:t>paymen</a:t>
            </a:r>
            <a:r>
              <a:rPr sz="1800" dirty="0">
                <a:latin typeface="Courier"/>
              </a:rPr>
              <a:t>… A     </a:t>
            </a:r>
            <a:r>
              <a:rPr sz="1800" dirty="0" err="1">
                <a:latin typeface="Courier"/>
              </a:rPr>
              <a:t>Alimen</a:t>
            </a:r>
            <a:r>
              <a:rPr sz="1800" dirty="0">
                <a:latin typeface="Courier"/>
              </a:rPr>
              <a:t>… A10   ANTIDI…   76255 1.78e6
##  4 1991 Oct Concessional Co-</a:t>
            </a:r>
            <a:r>
              <a:rPr sz="1800" dirty="0" err="1">
                <a:latin typeface="Courier"/>
              </a:rPr>
              <a:t>paymen</a:t>
            </a:r>
            <a:r>
              <a:rPr sz="1800" dirty="0">
                <a:latin typeface="Courier"/>
              </a:rPr>
              <a:t>… A     </a:t>
            </a:r>
            <a:r>
              <a:rPr sz="1800" dirty="0" err="1">
                <a:latin typeface="Courier"/>
              </a:rPr>
              <a:t>Alimen</a:t>
            </a:r>
            <a:r>
              <a:rPr sz="1800" dirty="0">
                <a:latin typeface="Courier"/>
              </a:rPr>
              <a:t>… A10   ANTIDI…   78681 1.85e6
##  5 1991 Nov Concessional Co-</a:t>
            </a:r>
            <a:r>
              <a:rPr sz="1800" dirty="0" err="1">
                <a:latin typeface="Courier"/>
              </a:rPr>
              <a:t>paymen</a:t>
            </a:r>
            <a:r>
              <a:rPr sz="1800" dirty="0">
                <a:latin typeface="Courier"/>
              </a:rPr>
              <a:t>… A     </a:t>
            </a:r>
            <a:r>
              <a:rPr sz="1800" dirty="0" err="1">
                <a:latin typeface="Courier"/>
              </a:rPr>
              <a:t>Alimen</a:t>
            </a:r>
            <a:r>
              <a:rPr sz="1800" dirty="0">
                <a:latin typeface="Courier"/>
              </a:rPr>
              <a:t>… A10   ANTIDI…   70554 1.69e6
##  6 1991 Dec Concessional Co-</a:t>
            </a:r>
            <a:r>
              <a:rPr sz="1800" dirty="0" err="1">
                <a:latin typeface="Courier"/>
              </a:rPr>
              <a:t>paymen</a:t>
            </a:r>
            <a:r>
              <a:rPr sz="1800" dirty="0">
                <a:latin typeface="Courier"/>
              </a:rPr>
              <a:t>… A     </a:t>
            </a:r>
            <a:r>
              <a:rPr sz="1800" dirty="0" err="1">
                <a:latin typeface="Courier"/>
              </a:rPr>
              <a:t>Alimen</a:t>
            </a:r>
            <a:r>
              <a:rPr sz="1800" dirty="0">
                <a:latin typeface="Courier"/>
              </a:rPr>
              <a:t>… A10   ANTIDI…   75814 1.84e6
##  7 1992 Jan Concessional Co-</a:t>
            </a:r>
            <a:r>
              <a:rPr sz="1800" dirty="0" err="1">
                <a:latin typeface="Courier"/>
              </a:rPr>
              <a:t>paymen</a:t>
            </a:r>
            <a:r>
              <a:rPr sz="1800" dirty="0">
                <a:latin typeface="Courier"/>
              </a:rPr>
              <a:t>… A     </a:t>
            </a:r>
            <a:r>
              <a:rPr sz="1800" dirty="0" err="1">
                <a:latin typeface="Courier"/>
              </a:rPr>
              <a:t>Alimen</a:t>
            </a:r>
            <a:r>
              <a:rPr sz="1800" dirty="0">
                <a:latin typeface="Courier"/>
              </a:rPr>
              <a:t>… A10   ANTIDI…   64186 1.56e6
##  8 1992 Feb Concessional Co-</a:t>
            </a:r>
            <a:r>
              <a:rPr sz="1800" dirty="0" err="1">
                <a:latin typeface="Courier"/>
              </a:rPr>
              <a:t>paymen</a:t>
            </a:r>
            <a:r>
              <a:rPr sz="1800" dirty="0">
                <a:latin typeface="Courier"/>
              </a:rPr>
              <a:t>… A     </a:t>
            </a:r>
            <a:r>
              <a:rPr sz="1800" dirty="0" err="1">
                <a:latin typeface="Courier"/>
              </a:rPr>
              <a:t>Alimen</a:t>
            </a:r>
            <a:r>
              <a:rPr sz="1800" dirty="0">
                <a:latin typeface="Courier"/>
              </a:rPr>
              <a:t>… A10   ANTIDI…   75899 1.73e6
##  9 1992 Mar Concessional Co-</a:t>
            </a:r>
            <a:r>
              <a:rPr sz="1800" dirty="0" err="1">
                <a:latin typeface="Courier"/>
              </a:rPr>
              <a:t>paymen</a:t>
            </a:r>
            <a:r>
              <a:rPr sz="1800" dirty="0">
                <a:latin typeface="Courier"/>
              </a:rPr>
              <a:t>… A     </a:t>
            </a:r>
            <a:r>
              <a:rPr sz="1800" dirty="0" err="1">
                <a:latin typeface="Courier"/>
              </a:rPr>
              <a:t>Alimen</a:t>
            </a:r>
            <a:r>
              <a:rPr sz="1800" dirty="0">
                <a:latin typeface="Courier"/>
              </a:rPr>
              <a:t>… A10   ANTIDI…   89445 2.05e6
## 10 1992 Apr Concessional Co-</a:t>
            </a:r>
            <a:r>
              <a:rPr sz="1800" dirty="0" err="1">
                <a:latin typeface="Courier"/>
              </a:rPr>
              <a:t>paymen</a:t>
            </a:r>
            <a:r>
              <a:rPr sz="1800" dirty="0">
                <a:latin typeface="Courier"/>
              </a:rPr>
              <a:t>… A     </a:t>
            </a:r>
            <a:r>
              <a:rPr sz="1800" dirty="0" err="1">
                <a:latin typeface="Courier"/>
              </a:rPr>
              <a:t>Alimen</a:t>
            </a:r>
            <a:r>
              <a:rPr sz="1800" dirty="0">
                <a:latin typeface="Courier"/>
              </a:rPr>
              <a:t>… A10   ANTIDI…   97315 2.23e6
## # … with 806 more rows, and abbreviated variable names ¹​ATC1_desc, ²​ATC2_desc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t>Working with </a:t>
            </a:r>
            <a:r>
              <a:rPr>
                <a:latin typeface="Courier"/>
              </a:rPr>
              <a:t>tsibble</a:t>
            </a:r>
            <a:r>
              <a:t> objects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2879" y="734190"/>
            <a:ext cx="11811112" cy="7224477"/>
          </a:xfrm>
        </p:spPr>
        <p:txBody>
          <a:bodyPr>
            <a:normAutofit fontScale="70000" lnSpcReduction="20000"/>
          </a:bodyPr>
          <a:lstStyle/>
          <a:p>
            <a:pPr marL="0" lvl="0" indent="0">
              <a:buNone/>
            </a:pPr>
            <a:r>
              <a:rPr sz="3800" dirty="0"/>
              <a:t>We can use the </a:t>
            </a:r>
            <a:r>
              <a:rPr sz="3800" dirty="0">
                <a:latin typeface="Courier"/>
              </a:rPr>
              <a:t>select()</a:t>
            </a:r>
            <a:r>
              <a:rPr sz="3800" dirty="0"/>
              <a:t> function to select columns.</a:t>
            </a:r>
            <a:endParaRPr lang="en-US" sz="3800" dirty="0"/>
          </a:p>
          <a:p>
            <a:pPr marL="0" lvl="0" indent="0">
              <a:buNone/>
            </a:pPr>
            <a:endParaRPr dirty="0"/>
          </a:p>
          <a:p>
            <a:pPr lvl="0" indent="0">
              <a:buNone/>
            </a:pPr>
            <a:r>
              <a:rPr dirty="0">
                <a:latin typeface="Courier"/>
              </a:rPr>
              <a:t>PBS </a:t>
            </a:r>
            <a:r>
              <a:rPr dirty="0">
                <a:solidFill>
                  <a:srgbClr val="4070A0"/>
                </a:solidFill>
                <a:latin typeface="Courier"/>
              </a:rPr>
              <a:t>%&gt;%</a:t>
            </a:r>
            <a:br>
              <a:rPr dirty="0"/>
            </a:br>
            <a:r>
              <a:rPr dirty="0">
                <a:latin typeface="Courier"/>
              </a:rPr>
              <a:t>  </a:t>
            </a:r>
            <a:r>
              <a:rPr dirty="0">
                <a:solidFill>
                  <a:srgbClr val="06287E"/>
                </a:solidFill>
                <a:latin typeface="Courier"/>
              </a:rPr>
              <a:t>filter</a:t>
            </a:r>
            <a:r>
              <a:rPr dirty="0">
                <a:latin typeface="Courier"/>
              </a:rPr>
              <a:t>(ATC2 </a:t>
            </a:r>
            <a:r>
              <a:rPr dirty="0">
                <a:solidFill>
                  <a:srgbClr val="4070A0"/>
                </a:solidFill>
                <a:latin typeface="Courier"/>
              </a:rPr>
              <a:t>==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"A10"</a:t>
            </a:r>
            <a:r>
              <a:rPr dirty="0">
                <a:latin typeface="Courier"/>
              </a:rPr>
              <a:t>) </a:t>
            </a:r>
            <a:r>
              <a:rPr dirty="0">
                <a:solidFill>
                  <a:srgbClr val="4070A0"/>
                </a:solidFill>
                <a:latin typeface="Courier"/>
              </a:rPr>
              <a:t>%&gt;%</a:t>
            </a:r>
            <a:br>
              <a:rPr dirty="0"/>
            </a:br>
            <a:r>
              <a:rPr dirty="0">
                <a:latin typeface="Courier"/>
              </a:rPr>
              <a:t>  </a:t>
            </a:r>
            <a:r>
              <a:rPr dirty="0">
                <a:solidFill>
                  <a:srgbClr val="06287E"/>
                </a:solidFill>
                <a:latin typeface="Courier"/>
              </a:rPr>
              <a:t>select</a:t>
            </a:r>
            <a:r>
              <a:rPr dirty="0">
                <a:latin typeface="Courier"/>
              </a:rPr>
              <a:t>(Month, Concession, Type, Cost)</a:t>
            </a:r>
          </a:p>
          <a:p>
            <a:pPr lvl="0" indent="0">
              <a:buNone/>
            </a:pPr>
            <a:r>
              <a:rPr dirty="0">
                <a:latin typeface="Courier"/>
              </a:rPr>
              <a:t>## # A </a:t>
            </a:r>
            <a:r>
              <a:rPr dirty="0" err="1">
                <a:latin typeface="Courier"/>
              </a:rPr>
              <a:t>tsibble</a:t>
            </a:r>
            <a:r>
              <a:rPr dirty="0">
                <a:latin typeface="Courier"/>
              </a:rPr>
              <a:t>: 816 x 4 [1M]
## # Key:       Concession, Type [4]
##       Month Concession   Type           Cost
##       &lt;</a:t>
            </a:r>
            <a:r>
              <a:rPr dirty="0" err="1">
                <a:latin typeface="Courier"/>
              </a:rPr>
              <a:t>mth</a:t>
            </a:r>
            <a:r>
              <a:rPr dirty="0">
                <a:latin typeface="Courier"/>
              </a:rPr>
              <a:t>&gt; &lt;chr&gt;        &lt;chr&gt;         &lt;</a:t>
            </a:r>
            <a:r>
              <a:rPr dirty="0" err="1">
                <a:latin typeface="Courier"/>
              </a:rPr>
              <a:t>dbl</a:t>
            </a:r>
            <a:r>
              <a:rPr dirty="0">
                <a:latin typeface="Courier"/>
              </a:rPr>
              <a:t>&gt;
##  1 1991 Jul Concessional Co-payments 2092878
##  2 1991 Aug Concessional Co-payments 1795733
##  3 1991 Sep Concessional Co-payments 1777231
##  4 1991 Oct Concessional Co-payments 1848507
##  5 1991 Nov Concessional Co-payments 1686458
##  6 1991 Dec Concessional Co-payments 1843079
##  7 1992 Jan Concessional Co-payments 1564702
##  8 1992 Feb Concessional Co-payments 1732508
##  9 1992 Mar Concessional Co-payments 2046102
## 10 1992 Apr Concessional Co-payments 2225977
## # … with 806 more rows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t>Working with </a:t>
            </a:r>
            <a:r>
              <a:rPr>
                <a:latin typeface="Courier"/>
              </a:rPr>
              <a:t>tsibble</a:t>
            </a:r>
            <a:r>
              <a:t> objects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734190"/>
            <a:ext cx="11536791" cy="7529277"/>
          </a:xfrm>
        </p:spPr>
        <p:txBody>
          <a:bodyPr>
            <a:normAutofit fontScale="77500" lnSpcReduction="20000"/>
          </a:bodyPr>
          <a:lstStyle/>
          <a:p>
            <a:pPr marL="0" lvl="0" indent="0">
              <a:buNone/>
            </a:pPr>
            <a:r>
              <a:rPr sz="3800" dirty="0"/>
              <a:t>We can use the </a:t>
            </a:r>
            <a:r>
              <a:rPr sz="3800" dirty="0" err="1">
                <a:latin typeface="Courier"/>
              </a:rPr>
              <a:t>summarise</a:t>
            </a:r>
            <a:r>
              <a:rPr sz="3800" dirty="0">
                <a:latin typeface="Courier"/>
              </a:rPr>
              <a:t>()</a:t>
            </a:r>
            <a:r>
              <a:rPr sz="3800" dirty="0"/>
              <a:t> function to </a:t>
            </a:r>
            <a:r>
              <a:rPr sz="3800" dirty="0" err="1"/>
              <a:t>summarise</a:t>
            </a:r>
            <a:r>
              <a:rPr sz="3800" dirty="0"/>
              <a:t> over keys.</a:t>
            </a:r>
            <a:endParaRPr lang="en-US" sz="3800" dirty="0"/>
          </a:p>
          <a:p>
            <a:pPr marL="0" lvl="0" indent="0">
              <a:buNone/>
            </a:pPr>
            <a:endParaRPr dirty="0"/>
          </a:p>
          <a:p>
            <a:pPr lvl="0" indent="0">
              <a:buNone/>
            </a:pPr>
            <a:r>
              <a:rPr dirty="0">
                <a:latin typeface="Courier"/>
              </a:rPr>
              <a:t>PBS </a:t>
            </a:r>
            <a:r>
              <a:rPr dirty="0">
                <a:solidFill>
                  <a:srgbClr val="4070A0"/>
                </a:solidFill>
                <a:latin typeface="Courier"/>
              </a:rPr>
              <a:t>%&gt;%</a:t>
            </a:r>
            <a:br>
              <a:rPr dirty="0"/>
            </a:br>
            <a:r>
              <a:rPr dirty="0">
                <a:latin typeface="Courier"/>
              </a:rPr>
              <a:t>  </a:t>
            </a:r>
            <a:r>
              <a:rPr dirty="0">
                <a:solidFill>
                  <a:srgbClr val="06287E"/>
                </a:solidFill>
                <a:latin typeface="Courier"/>
              </a:rPr>
              <a:t>filter</a:t>
            </a:r>
            <a:r>
              <a:rPr dirty="0">
                <a:latin typeface="Courier"/>
              </a:rPr>
              <a:t>(ATC2 </a:t>
            </a:r>
            <a:r>
              <a:rPr dirty="0">
                <a:solidFill>
                  <a:srgbClr val="4070A0"/>
                </a:solidFill>
                <a:latin typeface="Courier"/>
              </a:rPr>
              <a:t>==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"A10"</a:t>
            </a:r>
            <a:r>
              <a:rPr dirty="0">
                <a:latin typeface="Courier"/>
              </a:rPr>
              <a:t>) </a:t>
            </a:r>
            <a:r>
              <a:rPr dirty="0">
                <a:solidFill>
                  <a:srgbClr val="4070A0"/>
                </a:solidFill>
                <a:latin typeface="Courier"/>
              </a:rPr>
              <a:t>%&gt;%</a:t>
            </a:r>
            <a:br>
              <a:rPr dirty="0"/>
            </a:br>
            <a:r>
              <a:rPr dirty="0">
                <a:latin typeface="Courier"/>
              </a:rPr>
              <a:t>  </a:t>
            </a:r>
            <a:r>
              <a:rPr dirty="0">
                <a:solidFill>
                  <a:srgbClr val="06287E"/>
                </a:solidFill>
                <a:latin typeface="Courier"/>
              </a:rPr>
              <a:t>select</a:t>
            </a:r>
            <a:r>
              <a:rPr dirty="0">
                <a:latin typeface="Courier"/>
              </a:rPr>
              <a:t>(Month, Concession, Type, Cost) </a:t>
            </a:r>
            <a:r>
              <a:rPr dirty="0">
                <a:solidFill>
                  <a:srgbClr val="4070A0"/>
                </a:solidFill>
                <a:latin typeface="Courier"/>
              </a:rPr>
              <a:t>%&gt;%</a:t>
            </a:r>
            <a:br>
              <a:rPr dirty="0"/>
            </a:br>
            <a:r>
              <a:rPr dirty="0">
                <a:latin typeface="Courier"/>
              </a:rPr>
              <a:t>  </a:t>
            </a:r>
            <a:r>
              <a:rPr dirty="0" err="1">
                <a:solidFill>
                  <a:srgbClr val="06287E"/>
                </a:solidFill>
                <a:latin typeface="Courier"/>
              </a:rPr>
              <a:t>summarise</a:t>
            </a:r>
            <a:r>
              <a:rPr dirty="0">
                <a:latin typeface="Courier"/>
              </a:rPr>
              <a:t>(</a:t>
            </a:r>
            <a:r>
              <a:rPr dirty="0" err="1">
                <a:solidFill>
                  <a:srgbClr val="7D9029"/>
                </a:solidFill>
                <a:latin typeface="Courier"/>
              </a:rPr>
              <a:t>total_cost</a:t>
            </a:r>
            <a:r>
              <a:rPr dirty="0">
                <a:solidFill>
                  <a:srgbClr val="7D9029"/>
                </a:solidFill>
                <a:latin typeface="Courier"/>
              </a:rPr>
              <a:t>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6287E"/>
                </a:solidFill>
                <a:latin typeface="Courier"/>
              </a:rPr>
              <a:t>sum</a:t>
            </a:r>
            <a:r>
              <a:rPr dirty="0">
                <a:latin typeface="Courier"/>
              </a:rPr>
              <a:t>(Cost))</a:t>
            </a:r>
          </a:p>
          <a:p>
            <a:pPr lvl="0" indent="0">
              <a:buNone/>
            </a:pPr>
            <a:r>
              <a:rPr dirty="0">
                <a:latin typeface="Courier"/>
              </a:rPr>
              <a:t>## # A </a:t>
            </a:r>
            <a:r>
              <a:rPr dirty="0" err="1">
                <a:latin typeface="Courier"/>
              </a:rPr>
              <a:t>tsibble</a:t>
            </a:r>
            <a:r>
              <a:rPr dirty="0">
                <a:latin typeface="Courier"/>
              </a:rPr>
              <a:t>: 204 x 2 [1M]
##       Month </a:t>
            </a:r>
            <a:r>
              <a:rPr dirty="0" err="1">
                <a:latin typeface="Courier"/>
              </a:rPr>
              <a:t>total_cost</a:t>
            </a:r>
            <a:r>
              <a:rPr dirty="0">
                <a:latin typeface="Courier"/>
              </a:rPr>
              <a:t>
##       &lt;</a:t>
            </a:r>
            <a:r>
              <a:rPr dirty="0" err="1">
                <a:latin typeface="Courier"/>
              </a:rPr>
              <a:t>mth</a:t>
            </a:r>
            <a:r>
              <a:rPr dirty="0">
                <a:latin typeface="Courier"/>
              </a:rPr>
              <a:t>&gt;      &lt;</a:t>
            </a:r>
            <a:r>
              <a:rPr dirty="0" err="1">
                <a:latin typeface="Courier"/>
              </a:rPr>
              <a:t>dbl</a:t>
            </a:r>
            <a:r>
              <a:rPr dirty="0">
                <a:latin typeface="Courier"/>
              </a:rPr>
              <a:t>&gt;
##  1 1991 Jul    3526591
##  2 1991 Aug    3180891
##  3 1991 Sep    3252221
##  4 1991 Oct    3611003
##  5 1991 Nov    3565869
##  6 1991 Dec    4306371
##  7 1992 Jan    5088335
##  8 1992 Feb    2814520
##  9 1992 Mar    2985811
## 10 1992 Apr    3204780
## # … with 194 more rows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t>Working with </a:t>
            </a:r>
            <a:r>
              <a:rPr>
                <a:latin typeface="Courier"/>
              </a:rPr>
              <a:t>tsibble</a:t>
            </a:r>
            <a:r>
              <a:t> objects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1" y="734190"/>
            <a:ext cx="10774790" cy="7190610"/>
          </a:xfrm>
        </p:spPr>
        <p:txBody>
          <a:bodyPr>
            <a:normAutofit fontScale="62500" lnSpcReduction="20000"/>
          </a:bodyPr>
          <a:lstStyle/>
          <a:p>
            <a:pPr marL="0" lvl="0" indent="0">
              <a:buNone/>
            </a:pPr>
            <a:r>
              <a:rPr sz="5100" dirty="0"/>
              <a:t>We can use the </a:t>
            </a:r>
            <a:r>
              <a:rPr sz="5100" dirty="0">
                <a:latin typeface="Courier"/>
              </a:rPr>
              <a:t>mutate()</a:t>
            </a:r>
            <a:r>
              <a:rPr sz="5100" dirty="0"/>
              <a:t> function to create new variables.</a:t>
            </a:r>
            <a:endParaRPr lang="en-US" sz="5100" dirty="0"/>
          </a:p>
          <a:p>
            <a:pPr marL="0" lvl="0" indent="0">
              <a:buNone/>
            </a:pPr>
            <a:endParaRPr sz="5100" dirty="0"/>
          </a:p>
          <a:p>
            <a:pPr lvl="0" indent="0">
              <a:buNone/>
            </a:pPr>
            <a:r>
              <a:rPr dirty="0">
                <a:latin typeface="Courier"/>
              </a:rPr>
              <a:t>PBS </a:t>
            </a:r>
            <a:r>
              <a:rPr dirty="0">
                <a:solidFill>
                  <a:srgbClr val="4070A0"/>
                </a:solidFill>
                <a:latin typeface="Courier"/>
              </a:rPr>
              <a:t>%&gt;%</a:t>
            </a:r>
            <a:br>
              <a:rPr dirty="0"/>
            </a:br>
            <a:r>
              <a:rPr dirty="0">
                <a:latin typeface="Courier"/>
              </a:rPr>
              <a:t>  </a:t>
            </a:r>
            <a:r>
              <a:rPr dirty="0">
                <a:solidFill>
                  <a:srgbClr val="06287E"/>
                </a:solidFill>
                <a:latin typeface="Courier"/>
              </a:rPr>
              <a:t>filter</a:t>
            </a:r>
            <a:r>
              <a:rPr dirty="0">
                <a:latin typeface="Courier"/>
              </a:rPr>
              <a:t>(ATC2 </a:t>
            </a:r>
            <a:r>
              <a:rPr dirty="0">
                <a:solidFill>
                  <a:srgbClr val="4070A0"/>
                </a:solidFill>
                <a:latin typeface="Courier"/>
              </a:rPr>
              <a:t>==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"A10"</a:t>
            </a:r>
            <a:r>
              <a:rPr dirty="0">
                <a:latin typeface="Courier"/>
              </a:rPr>
              <a:t>) </a:t>
            </a:r>
            <a:r>
              <a:rPr dirty="0">
                <a:solidFill>
                  <a:srgbClr val="4070A0"/>
                </a:solidFill>
                <a:latin typeface="Courier"/>
              </a:rPr>
              <a:t>%&gt;%</a:t>
            </a:r>
            <a:br>
              <a:rPr dirty="0"/>
            </a:br>
            <a:r>
              <a:rPr dirty="0">
                <a:latin typeface="Courier"/>
              </a:rPr>
              <a:t>  </a:t>
            </a:r>
            <a:r>
              <a:rPr dirty="0">
                <a:solidFill>
                  <a:srgbClr val="06287E"/>
                </a:solidFill>
                <a:latin typeface="Courier"/>
              </a:rPr>
              <a:t>select</a:t>
            </a:r>
            <a:r>
              <a:rPr dirty="0">
                <a:latin typeface="Courier"/>
              </a:rPr>
              <a:t>(Month, Concession, Type, Cost) </a:t>
            </a:r>
            <a:r>
              <a:rPr dirty="0">
                <a:solidFill>
                  <a:srgbClr val="4070A0"/>
                </a:solidFill>
                <a:latin typeface="Courier"/>
              </a:rPr>
              <a:t>%&gt;%</a:t>
            </a:r>
            <a:br>
              <a:rPr dirty="0"/>
            </a:br>
            <a:r>
              <a:rPr dirty="0">
                <a:latin typeface="Courier"/>
              </a:rPr>
              <a:t>  </a:t>
            </a:r>
            <a:r>
              <a:rPr dirty="0" err="1">
                <a:solidFill>
                  <a:srgbClr val="06287E"/>
                </a:solidFill>
                <a:latin typeface="Courier"/>
              </a:rPr>
              <a:t>summarise</a:t>
            </a:r>
            <a:r>
              <a:rPr dirty="0">
                <a:latin typeface="Courier"/>
              </a:rPr>
              <a:t>(</a:t>
            </a:r>
            <a:r>
              <a:rPr dirty="0" err="1">
                <a:solidFill>
                  <a:srgbClr val="7D9029"/>
                </a:solidFill>
                <a:latin typeface="Courier"/>
              </a:rPr>
              <a:t>total_cost</a:t>
            </a:r>
            <a:r>
              <a:rPr dirty="0">
                <a:solidFill>
                  <a:srgbClr val="7D9029"/>
                </a:solidFill>
                <a:latin typeface="Courier"/>
              </a:rPr>
              <a:t>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6287E"/>
                </a:solidFill>
                <a:latin typeface="Courier"/>
              </a:rPr>
              <a:t>sum</a:t>
            </a:r>
            <a:r>
              <a:rPr dirty="0">
                <a:latin typeface="Courier"/>
              </a:rPr>
              <a:t>(Cost)) </a:t>
            </a:r>
            <a:r>
              <a:rPr dirty="0">
                <a:solidFill>
                  <a:srgbClr val="4070A0"/>
                </a:solidFill>
                <a:latin typeface="Courier"/>
              </a:rPr>
              <a:t>%&gt;%</a:t>
            </a:r>
            <a:br>
              <a:rPr dirty="0"/>
            </a:br>
            <a:r>
              <a:rPr dirty="0">
                <a:latin typeface="Courier"/>
              </a:rPr>
              <a:t>  </a:t>
            </a:r>
            <a:r>
              <a:rPr dirty="0">
                <a:solidFill>
                  <a:srgbClr val="06287E"/>
                </a:solidFill>
                <a:latin typeface="Courier"/>
              </a:rPr>
              <a:t>mutate</a:t>
            </a:r>
            <a:r>
              <a:rPr dirty="0">
                <a:latin typeface="Courier"/>
              </a:rPr>
              <a:t>(</a:t>
            </a:r>
            <a:r>
              <a:rPr dirty="0" err="1">
                <a:solidFill>
                  <a:srgbClr val="7D9029"/>
                </a:solidFill>
                <a:latin typeface="Courier"/>
              </a:rPr>
              <a:t>total_cost</a:t>
            </a:r>
            <a:r>
              <a:rPr dirty="0">
                <a:solidFill>
                  <a:srgbClr val="7D9029"/>
                </a:solidFill>
                <a:latin typeface="Courier"/>
              </a:rPr>
              <a:t> =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total_cost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/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A070"/>
                </a:solidFill>
                <a:latin typeface="Courier"/>
              </a:rPr>
              <a:t>1e6</a:t>
            </a:r>
            <a:r>
              <a:rPr dirty="0">
                <a:latin typeface="Courier"/>
              </a:rPr>
              <a:t>)</a:t>
            </a:r>
          </a:p>
          <a:p>
            <a:pPr lvl="0" indent="0">
              <a:buNone/>
            </a:pPr>
            <a:r>
              <a:rPr dirty="0">
                <a:latin typeface="Courier"/>
              </a:rPr>
              <a:t>## # A </a:t>
            </a:r>
            <a:r>
              <a:rPr dirty="0" err="1">
                <a:latin typeface="Courier"/>
              </a:rPr>
              <a:t>tsibble</a:t>
            </a:r>
            <a:r>
              <a:rPr dirty="0">
                <a:latin typeface="Courier"/>
              </a:rPr>
              <a:t>: 204 x 2 [1M]
##       Month </a:t>
            </a:r>
            <a:r>
              <a:rPr dirty="0" err="1">
                <a:latin typeface="Courier"/>
              </a:rPr>
              <a:t>total_cost</a:t>
            </a:r>
            <a:r>
              <a:rPr dirty="0">
                <a:latin typeface="Courier"/>
              </a:rPr>
              <a:t>
##       &lt;</a:t>
            </a:r>
            <a:r>
              <a:rPr dirty="0" err="1">
                <a:latin typeface="Courier"/>
              </a:rPr>
              <a:t>mth</a:t>
            </a:r>
            <a:r>
              <a:rPr dirty="0">
                <a:latin typeface="Courier"/>
              </a:rPr>
              <a:t>&gt;      &lt;</a:t>
            </a:r>
            <a:r>
              <a:rPr dirty="0" err="1">
                <a:latin typeface="Courier"/>
              </a:rPr>
              <a:t>dbl</a:t>
            </a:r>
            <a:r>
              <a:rPr dirty="0">
                <a:latin typeface="Courier"/>
              </a:rPr>
              <a:t>&gt;
##  1 1991 Jul       3.53
##  2 1991 Aug       3.18
##  3 1991 Sep       3.25
##  4 1991 Oct       3.61
##  5 1991 Nov       3.57
##  6 1991 Dec       4.31
##  7 1992 Jan       5.09
##  8 1992 Feb       2.81
##  9 1992 Mar       2.99
## 10 1992 Apr       3.20
## # … with 194 more rows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bg1">
              <a:alpha val="75000"/>
            </a:schemeClr>
          </a:solidFill>
        </p:spPr>
        <p:txBody>
          <a:bodyPr/>
          <a:lstStyle/>
          <a:p>
            <a:pPr marL="0" lvl="0" indent="0">
              <a:buNone/>
            </a:pPr>
            <a:r>
              <a:t>Time plots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dirty="0"/>
              <a:t>Time plots</a:t>
            </a:r>
            <a:r>
              <a:rPr lang="en-US" dirty="0"/>
              <a:t>: Antidiabetic drug sales</a:t>
            </a:r>
            <a:endParaRPr dirty="0"/>
          </a:p>
        </p:txBody>
      </p:sp>
      <p:pic>
        <p:nvPicPr>
          <p:cNvPr id="6" name="Picture 1" descr="2-tsgraphics_files/figure-pptx/unnamed-chunk-3-1.png">
            <a:extLst>
              <a:ext uri="{FF2B5EF4-FFF2-40B4-BE49-F238E27FC236}">
                <a16:creationId xmlns:a16="http://schemas.microsoft.com/office/drawing/2014/main" id="{828C84FF-6530-4F70-FA9D-B24BE16149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947210" y="1857253"/>
            <a:ext cx="9544293" cy="4772147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lvl="0" indent="0">
              <a:buNone/>
            </a:pPr>
            <a:r>
              <a:rPr dirty="0">
                <a:latin typeface="Courier"/>
              </a:rPr>
              <a:t>a10 </a:t>
            </a:r>
            <a:r>
              <a:rPr dirty="0">
                <a:solidFill>
                  <a:srgbClr val="4070A0"/>
                </a:solidFill>
                <a:latin typeface="Courier"/>
              </a:rPr>
              <a:t>%&gt;%</a:t>
            </a:r>
            <a:br>
              <a:rPr dirty="0"/>
            </a:br>
            <a:r>
              <a:rPr dirty="0">
                <a:latin typeface="Courier"/>
              </a:rPr>
              <a:t>  </a:t>
            </a:r>
            <a:r>
              <a:rPr dirty="0" err="1">
                <a:solidFill>
                  <a:srgbClr val="06287E"/>
                </a:solidFill>
                <a:latin typeface="Courier"/>
              </a:rPr>
              <a:t>autoplot</a:t>
            </a:r>
            <a:r>
              <a:rPr dirty="0">
                <a:latin typeface="Courier"/>
              </a:rPr>
              <a:t>(</a:t>
            </a:r>
            <a:r>
              <a:rPr dirty="0" err="1">
                <a:latin typeface="Courier"/>
              </a:rPr>
              <a:t>total_cost</a:t>
            </a:r>
            <a:r>
              <a:rPr dirty="0">
                <a:latin typeface="Courier"/>
              </a:rPr>
              <a:t>)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836B911-34DA-7892-07F9-9848BB34AC5E}"/>
              </a:ext>
            </a:extLst>
          </p:cNvPr>
          <p:cNvGrpSpPr/>
          <p:nvPr/>
        </p:nvGrpSpPr>
        <p:grpSpPr>
          <a:xfrm>
            <a:off x="2503910" y="2065867"/>
            <a:ext cx="4811290" cy="3330584"/>
            <a:chOff x="715830" y="1271176"/>
            <a:chExt cx="2284112" cy="2118512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5A9716E-1DF2-DA20-0D5A-8D51B78A1DA4}"/>
                </a:ext>
              </a:extLst>
            </p:cNvPr>
            <p:cNvSpPr txBox="1"/>
            <p:nvPr/>
          </p:nvSpPr>
          <p:spPr>
            <a:xfrm>
              <a:off x="715830" y="1271176"/>
              <a:ext cx="2284112" cy="211851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dirty="0"/>
                <a:t>The sudden drop at the start of each year is caused by a government subsidization scheme that makes it cost-effective for patients to stockpile drugs at the end of the calendar year.</a:t>
              </a:r>
              <a:endParaRPr lang="en-US" sz="1050" dirty="0"/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921A9599-84C8-A941-2221-C9C9BE07225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17410" y="2632634"/>
              <a:ext cx="272858" cy="616277"/>
            </a:xfrm>
            <a:prstGeom prst="straightConnector1">
              <a:avLst/>
            </a:prstGeom>
            <a:ln w="571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t>Ansett airlines</a:t>
            </a:r>
          </a:p>
        </p:txBody>
      </p:sp>
      <p:pic>
        <p:nvPicPr>
          <p:cNvPr id="6" name="Picture 1" descr="2-tsgraphics_files/figure-pptx/unnamed-chunk-4-1.png">
            <a:extLst>
              <a:ext uri="{FF2B5EF4-FFF2-40B4-BE49-F238E27FC236}">
                <a16:creationId xmlns:a16="http://schemas.microsoft.com/office/drawing/2014/main" id="{1EFCE576-05AA-647B-6312-1E6BB5F94E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981348" y="1686553"/>
            <a:ext cx="10229304" cy="511465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lvl="0" indent="0">
              <a:buNone/>
            </a:pPr>
            <a:r>
              <a:rPr>
                <a:latin typeface="Courier"/>
              </a:rPr>
              <a:t>ansett </a:t>
            </a:r>
            <a:r>
              <a:rPr>
                <a:solidFill>
                  <a:srgbClr val="4070A0"/>
                </a:solidFill>
                <a:latin typeface="Courier"/>
              </a:rPr>
              <a:t>%&gt;%</a:t>
            </a:r>
            <a:br/>
            <a:r>
              <a:rPr>
                <a:latin typeface="Courier"/>
              </a:rPr>
              <a:t>  </a:t>
            </a:r>
            <a:r>
              <a:rPr>
                <a:solidFill>
                  <a:srgbClr val="06287E"/>
                </a:solidFill>
                <a:latin typeface="Courier"/>
              </a:rPr>
              <a:t>autoplot</a:t>
            </a:r>
            <a:r>
              <a:rPr>
                <a:latin typeface="Courier"/>
              </a:rPr>
              <a:t>(Passengers)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t>Ansett airlines</a:t>
            </a:r>
          </a:p>
        </p:txBody>
      </p:sp>
      <p:pic>
        <p:nvPicPr>
          <p:cNvPr id="6" name="Picture 1" descr="2-tsgraphics_files/figure-pptx/unnamed-chunk-5-1.png">
            <a:extLst>
              <a:ext uri="{FF2B5EF4-FFF2-40B4-BE49-F238E27FC236}">
                <a16:creationId xmlns:a16="http://schemas.microsoft.com/office/drawing/2014/main" id="{71629607-3189-F713-9292-06C1B35A46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676276" y="1884151"/>
            <a:ext cx="9856257" cy="4928129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lvl="0" indent="0">
              <a:buNone/>
            </a:pPr>
            <a:r>
              <a:rPr>
                <a:latin typeface="Courier"/>
              </a:rPr>
              <a:t>ansett </a:t>
            </a:r>
            <a:r>
              <a:rPr>
                <a:solidFill>
                  <a:srgbClr val="4070A0"/>
                </a:solidFill>
                <a:latin typeface="Courier"/>
              </a:rPr>
              <a:t>%&gt;%</a:t>
            </a:r>
            <a:br/>
            <a:r>
              <a:rPr>
                <a:latin typeface="Courier"/>
              </a:rPr>
              <a:t>  </a:t>
            </a:r>
            <a:r>
              <a:rPr>
                <a:solidFill>
                  <a:srgbClr val="06287E"/>
                </a:solidFill>
                <a:latin typeface="Courier"/>
              </a:rPr>
              <a:t>filter</a:t>
            </a:r>
            <a:r>
              <a:rPr>
                <a:latin typeface="Courier"/>
              </a:rPr>
              <a:t>(Class </a:t>
            </a:r>
            <a:r>
              <a:rPr>
                <a:solidFill>
                  <a:srgbClr val="4070A0"/>
                </a:solidFill>
                <a:latin typeface="Courier"/>
              </a:rPr>
              <a:t>==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70A0"/>
                </a:solidFill>
                <a:latin typeface="Courier"/>
              </a:rPr>
              <a:t>"Economy"</a:t>
            </a:r>
            <a:r>
              <a:rPr>
                <a:latin typeface="Courier"/>
              </a:rPr>
              <a:t>) </a:t>
            </a:r>
            <a:r>
              <a:rPr>
                <a:solidFill>
                  <a:srgbClr val="4070A0"/>
                </a:solidFill>
                <a:latin typeface="Courier"/>
              </a:rPr>
              <a:t>%&gt;%</a:t>
            </a:r>
            <a:br/>
            <a:r>
              <a:rPr>
                <a:latin typeface="Courier"/>
              </a:rPr>
              <a:t>  </a:t>
            </a:r>
            <a:r>
              <a:rPr>
                <a:solidFill>
                  <a:srgbClr val="06287E"/>
                </a:solidFill>
                <a:latin typeface="Courier"/>
              </a:rPr>
              <a:t>autoplot</a:t>
            </a:r>
            <a:r>
              <a:rPr>
                <a:latin typeface="Courier"/>
              </a:rPr>
              <a:t>(Passengers)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70602A1-C90F-A85E-2018-D04B70B3133C}"/>
              </a:ext>
            </a:extLst>
          </p:cNvPr>
          <p:cNvGrpSpPr/>
          <p:nvPr/>
        </p:nvGrpSpPr>
        <p:grpSpPr>
          <a:xfrm>
            <a:off x="3288433" y="1761068"/>
            <a:ext cx="2062500" cy="2241196"/>
            <a:chOff x="623532" y="2531148"/>
            <a:chExt cx="1389861" cy="610999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382F9DF-31C4-5653-0606-B80FFE089E73}"/>
                </a:ext>
              </a:extLst>
            </p:cNvPr>
            <p:cNvSpPr txBox="1"/>
            <p:nvPr/>
          </p:nvSpPr>
          <p:spPr>
            <a:xfrm>
              <a:off x="623532" y="2531148"/>
              <a:ext cx="1389861" cy="2984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>
                  <a:latin typeface="Merriweather" panose="020B0604020202020204" pitchFamily="2" charset="0"/>
                </a:rPr>
                <a:t>No service due to industry dispute</a:t>
              </a:r>
              <a:endParaRPr lang="en-US" sz="1400" dirty="0"/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2D769ABB-6BE8-FA65-4BFC-0D1DAF9BFDC4}"/>
                </a:ext>
              </a:extLst>
            </p:cNvPr>
            <p:cNvCxnSpPr>
              <a:cxnSpLocks/>
            </p:cNvCxnSpPr>
            <p:nvPr/>
          </p:nvCxnSpPr>
          <p:spPr>
            <a:xfrm>
              <a:off x="1220610" y="2692391"/>
              <a:ext cx="97852" cy="44975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t>Ansett airlines</a:t>
            </a:r>
          </a:p>
        </p:txBody>
      </p:sp>
      <p:pic>
        <p:nvPicPr>
          <p:cNvPr id="6" name="Picture 1" descr="2-tsgraphics_files/figure-pptx/unnamed-chunk-6-1.png">
            <a:extLst>
              <a:ext uri="{FF2B5EF4-FFF2-40B4-BE49-F238E27FC236}">
                <a16:creationId xmlns:a16="http://schemas.microsoft.com/office/drawing/2014/main" id="{7E602776-030E-C9EB-DD1C-39AB42BE71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710142" y="1676400"/>
            <a:ext cx="10363199" cy="5181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lvl="0" indent="0">
              <a:buNone/>
            </a:pPr>
            <a:r>
              <a:rPr>
                <a:latin typeface="Courier"/>
              </a:rPr>
              <a:t>ansett </a:t>
            </a:r>
            <a:r>
              <a:rPr>
                <a:solidFill>
                  <a:srgbClr val="4070A0"/>
                </a:solidFill>
                <a:latin typeface="Courier"/>
              </a:rPr>
              <a:t>%&gt;%</a:t>
            </a:r>
            <a:br/>
            <a:r>
              <a:rPr>
                <a:latin typeface="Courier"/>
              </a:rPr>
              <a:t>  </a:t>
            </a:r>
            <a:r>
              <a:rPr>
                <a:solidFill>
                  <a:srgbClr val="06287E"/>
                </a:solidFill>
                <a:latin typeface="Courier"/>
              </a:rPr>
              <a:t>filter</a:t>
            </a:r>
            <a:r>
              <a:rPr>
                <a:latin typeface="Courier"/>
              </a:rPr>
              <a:t>(Airports </a:t>
            </a:r>
            <a:r>
              <a:rPr>
                <a:solidFill>
                  <a:srgbClr val="4070A0"/>
                </a:solidFill>
                <a:latin typeface="Courier"/>
              </a:rPr>
              <a:t>==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70A0"/>
                </a:solidFill>
                <a:latin typeface="Courier"/>
              </a:rPr>
              <a:t>"MEL-SYD"</a:t>
            </a:r>
            <a:r>
              <a:rPr>
                <a:latin typeface="Courier"/>
              </a:rPr>
              <a:t>) </a:t>
            </a:r>
            <a:r>
              <a:rPr>
                <a:solidFill>
                  <a:srgbClr val="4070A0"/>
                </a:solidFill>
                <a:latin typeface="Courier"/>
              </a:rPr>
              <a:t>%&gt;%</a:t>
            </a:r>
            <a:br/>
            <a:r>
              <a:rPr>
                <a:latin typeface="Courier"/>
              </a:rPr>
              <a:t>  </a:t>
            </a:r>
            <a:r>
              <a:rPr>
                <a:solidFill>
                  <a:srgbClr val="06287E"/>
                </a:solidFill>
                <a:latin typeface="Courier"/>
              </a:rPr>
              <a:t>autoplot</a:t>
            </a:r>
            <a:r>
              <a:rPr>
                <a:latin typeface="Courier"/>
              </a:rPr>
              <a:t>(Passengers)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52D835-A754-4A3D-2CAC-E36DE99523B9}"/>
              </a:ext>
            </a:extLst>
          </p:cNvPr>
          <p:cNvSpPr txBox="1"/>
          <p:nvPr/>
        </p:nvSpPr>
        <p:spPr>
          <a:xfrm>
            <a:off x="8989565" y="1513758"/>
            <a:ext cx="286376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Merriweather" panose="020B0604020202020204" pitchFamily="2" charset="0"/>
              </a:rPr>
              <a:t>Test of converting some economy seats to business class</a:t>
            </a:r>
            <a:endParaRPr lang="en-US" sz="2400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8ADB08C-475D-7837-9676-C13525AE41B2}"/>
              </a:ext>
            </a:extLst>
          </p:cNvPr>
          <p:cNvCxnSpPr>
            <a:cxnSpLocks/>
          </p:cNvCxnSpPr>
          <p:nvPr/>
        </p:nvCxnSpPr>
        <p:spPr>
          <a:xfrm flipH="1">
            <a:off x="7433733" y="2760133"/>
            <a:ext cx="1555832" cy="162560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0197" rIns="0" bIns="0" rtlCol="0" anchor="ctr">
            <a:spAutoFit/>
          </a:bodyPr>
          <a:lstStyle/>
          <a:p>
            <a:pPr marL="25164">
              <a:spcBef>
                <a:spcPts val="238"/>
              </a:spcBef>
            </a:pPr>
            <a:r>
              <a:rPr lang="en-US" sz="2873" spc="10" dirty="0">
                <a:latin typeface="Courier New"/>
                <a:cs typeface="Courier New"/>
              </a:rPr>
              <a:t>Time Series Patterns</a:t>
            </a:r>
            <a:endParaRPr lang="en-US" sz="2873" dirty="0">
              <a:latin typeface="Courier New"/>
              <a:cs typeface="Courier New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6F3139-A4C3-4A45-93B7-46E194999F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b="1" dirty="0"/>
              <a:t>Trend</a:t>
            </a:r>
            <a:r>
              <a:rPr lang="en-US" dirty="0"/>
              <a:t> - A trend exists when there is a long-term increase or decrease in the data. It does not have to be linear. Sometimes we will refer to a trend as “changing direction”, when it might go from an increasing trend to a decreasing trend. </a:t>
            </a:r>
          </a:p>
          <a:p>
            <a:r>
              <a:rPr lang="en-US" b="1" dirty="0"/>
              <a:t>Seasonal</a:t>
            </a:r>
            <a:r>
              <a:rPr lang="en-US" dirty="0"/>
              <a:t> - A seasonal pattern occurs when a time series is affected by seasonal factors such as the time of the year or the day of the week. Seasonality is always of a </a:t>
            </a:r>
            <a:r>
              <a:rPr lang="en-US" i="1" dirty="0"/>
              <a:t>fixed and known frequency</a:t>
            </a:r>
            <a:r>
              <a:rPr lang="en-US" dirty="0"/>
              <a:t>. </a:t>
            </a:r>
          </a:p>
          <a:p>
            <a:r>
              <a:rPr lang="en-US" b="1" dirty="0"/>
              <a:t>Cyclic (autocorrelated) - </a:t>
            </a:r>
            <a:r>
              <a:rPr lang="en-US" dirty="0"/>
              <a:t>A cycle occurs when the data exhibit rises and falls that are </a:t>
            </a:r>
            <a:r>
              <a:rPr lang="en-US" i="1" dirty="0"/>
              <a:t>not of a fixed frequency</a:t>
            </a:r>
            <a:r>
              <a:rPr lang="en-US" dirty="0"/>
              <a:t>. </a:t>
            </a:r>
            <a:r>
              <a:rPr lang="en-US" sz="3200" dirty="0"/>
              <a:t>Duration usually of at least 2 years.</a:t>
            </a:r>
            <a:endParaRPr lang="en-US" dirty="0"/>
          </a:p>
        </p:txBody>
      </p:sp>
      <p:sp>
        <p:nvSpPr>
          <p:cNvPr id="16" name="object 16"/>
          <p:cNvSpPr txBox="1"/>
          <p:nvPr/>
        </p:nvSpPr>
        <p:spPr>
          <a:xfrm>
            <a:off x="10263176" y="6315250"/>
            <a:ext cx="252899" cy="515776"/>
          </a:xfrm>
          <a:prstGeom prst="rect">
            <a:avLst/>
          </a:prstGeom>
        </p:spPr>
        <p:txBody>
          <a:bodyPr vert="horz" wrap="square" lIns="0" tIns="27680" rIns="0" bIns="0" rtlCol="0">
            <a:spAutoFit/>
          </a:bodyPr>
          <a:lstStyle/>
          <a:p>
            <a:pPr marL="75491">
              <a:spcBef>
                <a:spcPts val="218"/>
              </a:spcBef>
            </a:pPr>
            <a:fld id="{81D60167-4931-47E6-BA6A-407CBD079E47}" type="slidenum">
              <a:rPr sz="1585" b="1" spc="-10" dirty="0">
                <a:latin typeface="Carlito"/>
                <a:cs typeface="Carlito"/>
              </a:rPr>
              <a:pPr marL="75491">
                <a:spcBef>
                  <a:spcPts val="218"/>
                </a:spcBef>
              </a:pPr>
              <a:t>29</a:t>
            </a:fld>
            <a:endParaRPr sz="1585">
              <a:latin typeface="Carlito"/>
              <a:cs typeface="Carlito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AF035B-41D7-3D9F-8176-853EEEEED0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434" b="48106"/>
          <a:stretch/>
        </p:blipFill>
        <p:spPr>
          <a:xfrm>
            <a:off x="198010" y="788581"/>
            <a:ext cx="3129354" cy="19918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41572B9-FFF2-B785-4F37-BDAD6F6426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8502" r="50000"/>
          <a:stretch/>
        </p:blipFill>
        <p:spPr>
          <a:xfrm>
            <a:off x="198010" y="2780455"/>
            <a:ext cx="3072896" cy="19241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97CD36A-10CB-303D-2AE1-3C3E6D9EB2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505" b="50951"/>
          <a:stretch/>
        </p:blipFill>
        <p:spPr>
          <a:xfrm>
            <a:off x="133686" y="4772329"/>
            <a:ext cx="3193678" cy="1924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774158"/>
      </p:ext>
    </p:extLst>
  </p:cSld>
  <p:clrMapOvr>
    <a:masterClrMapping/>
  </p:clrMapOvr>
  <p:transition>
    <p:cut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bg1">
              <a:alpha val="75000"/>
            </a:schemeClr>
          </a:solidFill>
        </p:spPr>
        <p:txBody>
          <a:bodyPr/>
          <a:lstStyle/>
          <a:p>
            <a:pPr marL="0" lvl="0" indent="0">
              <a:buNone/>
            </a:pPr>
            <a:r>
              <a:t>Time series in R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t>Time series patterns</a:t>
            </a:r>
          </a:p>
        </p:txBody>
      </p:sp>
      <p:pic>
        <p:nvPicPr>
          <p:cNvPr id="6" name="Picture 1" descr="2-tsgraphics_files/figure-pptx/unnamed-chunk-7-1.png">
            <a:extLst>
              <a:ext uri="{FF2B5EF4-FFF2-40B4-BE49-F238E27FC236}">
                <a16:creationId xmlns:a16="http://schemas.microsoft.com/office/drawing/2014/main" id="{600AE2A7-6992-D198-2413-52276DAD7F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1044525" y="1997978"/>
            <a:ext cx="9720042" cy="4860022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2879" y="734178"/>
            <a:ext cx="11826242" cy="1217714"/>
          </a:xfrm>
        </p:spPr>
        <p:txBody>
          <a:bodyPr>
            <a:normAutofit lnSpcReduction="10000"/>
          </a:bodyPr>
          <a:lstStyle/>
          <a:p>
            <a:pPr lvl="0" indent="0">
              <a:buNone/>
            </a:pPr>
            <a:r>
              <a:rPr sz="2000" dirty="0" err="1">
                <a:latin typeface="Courier"/>
              </a:rPr>
              <a:t>aus_production</a:t>
            </a:r>
            <a:r>
              <a:rPr sz="2000" dirty="0">
                <a:latin typeface="Courier"/>
              </a:rPr>
              <a:t> </a:t>
            </a:r>
            <a:r>
              <a:rPr sz="2000" dirty="0">
                <a:solidFill>
                  <a:srgbClr val="4070A0"/>
                </a:solidFill>
                <a:latin typeface="Courier"/>
              </a:rPr>
              <a:t>%&gt;%</a:t>
            </a:r>
            <a:br>
              <a:rPr sz="2000" dirty="0"/>
            </a:br>
            <a:r>
              <a:rPr sz="2000" dirty="0">
                <a:latin typeface="Courier"/>
              </a:rPr>
              <a:t>  </a:t>
            </a:r>
            <a:r>
              <a:rPr sz="2000" dirty="0">
                <a:solidFill>
                  <a:srgbClr val="06287E"/>
                </a:solidFill>
                <a:latin typeface="Courier"/>
              </a:rPr>
              <a:t>filter</a:t>
            </a:r>
            <a:r>
              <a:rPr sz="2000" dirty="0">
                <a:latin typeface="Courier"/>
              </a:rPr>
              <a:t>(</a:t>
            </a:r>
            <a:r>
              <a:rPr sz="2000" dirty="0">
                <a:solidFill>
                  <a:srgbClr val="06287E"/>
                </a:solidFill>
                <a:latin typeface="Courier"/>
              </a:rPr>
              <a:t>year</a:t>
            </a:r>
            <a:r>
              <a:rPr sz="2000" dirty="0">
                <a:latin typeface="Courier"/>
              </a:rPr>
              <a:t>(Quarter) </a:t>
            </a:r>
            <a:r>
              <a:rPr sz="2000" dirty="0">
                <a:solidFill>
                  <a:srgbClr val="4070A0"/>
                </a:solidFill>
                <a:latin typeface="Courier"/>
              </a:rPr>
              <a:t>&gt;=</a:t>
            </a:r>
            <a:r>
              <a:rPr sz="2000" dirty="0">
                <a:latin typeface="Courier"/>
              </a:rPr>
              <a:t> </a:t>
            </a:r>
            <a:r>
              <a:rPr sz="2000" dirty="0">
                <a:solidFill>
                  <a:srgbClr val="40A070"/>
                </a:solidFill>
                <a:latin typeface="Courier"/>
              </a:rPr>
              <a:t>1980</a:t>
            </a:r>
            <a:r>
              <a:rPr sz="2000" dirty="0">
                <a:latin typeface="Courier"/>
              </a:rPr>
              <a:t>) </a:t>
            </a:r>
            <a:r>
              <a:rPr sz="2000" dirty="0">
                <a:solidFill>
                  <a:srgbClr val="4070A0"/>
                </a:solidFill>
                <a:latin typeface="Courier"/>
              </a:rPr>
              <a:t>%&gt;%</a:t>
            </a:r>
            <a:br>
              <a:rPr sz="2000" dirty="0"/>
            </a:br>
            <a:r>
              <a:rPr sz="2000" dirty="0">
                <a:latin typeface="Courier"/>
              </a:rPr>
              <a:t>  </a:t>
            </a:r>
            <a:r>
              <a:rPr sz="2000" dirty="0" err="1">
                <a:solidFill>
                  <a:srgbClr val="06287E"/>
                </a:solidFill>
                <a:latin typeface="Courier"/>
              </a:rPr>
              <a:t>autoplot</a:t>
            </a:r>
            <a:r>
              <a:rPr sz="2000" dirty="0">
                <a:latin typeface="Courier"/>
              </a:rPr>
              <a:t>(Electricity) </a:t>
            </a:r>
            <a:r>
              <a:rPr sz="2000" dirty="0">
                <a:solidFill>
                  <a:srgbClr val="4070A0"/>
                </a:solidFill>
                <a:latin typeface="Courier"/>
              </a:rPr>
              <a:t>+</a:t>
            </a:r>
            <a:br>
              <a:rPr sz="2000" dirty="0"/>
            </a:br>
            <a:r>
              <a:rPr sz="2000" dirty="0">
                <a:latin typeface="Courier"/>
              </a:rPr>
              <a:t>  </a:t>
            </a:r>
            <a:r>
              <a:rPr sz="2000" dirty="0">
                <a:solidFill>
                  <a:srgbClr val="06287E"/>
                </a:solidFill>
                <a:latin typeface="Courier"/>
              </a:rPr>
              <a:t>labs</a:t>
            </a:r>
            <a:r>
              <a:rPr sz="2000" dirty="0">
                <a:latin typeface="Courier"/>
              </a:rPr>
              <a:t>(</a:t>
            </a:r>
            <a:r>
              <a:rPr sz="2000" dirty="0">
                <a:solidFill>
                  <a:srgbClr val="7D9029"/>
                </a:solidFill>
                <a:latin typeface="Courier"/>
              </a:rPr>
              <a:t>y =</a:t>
            </a:r>
            <a:r>
              <a:rPr sz="2000" dirty="0">
                <a:latin typeface="Courier"/>
              </a:rPr>
              <a:t> </a:t>
            </a:r>
            <a:r>
              <a:rPr sz="2000" dirty="0">
                <a:solidFill>
                  <a:srgbClr val="4070A0"/>
                </a:solidFill>
                <a:latin typeface="Courier"/>
              </a:rPr>
              <a:t>"GWh"</a:t>
            </a:r>
            <a:r>
              <a:rPr sz="2000" dirty="0">
                <a:latin typeface="Courier"/>
              </a:rPr>
              <a:t>, </a:t>
            </a:r>
            <a:r>
              <a:rPr sz="2000" dirty="0">
                <a:solidFill>
                  <a:srgbClr val="7D9029"/>
                </a:solidFill>
                <a:latin typeface="Courier"/>
              </a:rPr>
              <a:t>title =</a:t>
            </a:r>
            <a:r>
              <a:rPr sz="2000" dirty="0">
                <a:latin typeface="Courier"/>
              </a:rPr>
              <a:t> </a:t>
            </a:r>
            <a:r>
              <a:rPr sz="2000" dirty="0">
                <a:solidFill>
                  <a:srgbClr val="4070A0"/>
                </a:solidFill>
                <a:latin typeface="Courier"/>
              </a:rPr>
              <a:t>"Australian electricity production"</a:t>
            </a:r>
            <a:r>
              <a:rPr sz="2000" dirty="0">
                <a:latin typeface="Courier"/>
              </a:rPr>
              <a:t>)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t>Time series patterns</a:t>
            </a:r>
          </a:p>
        </p:txBody>
      </p:sp>
      <p:pic>
        <p:nvPicPr>
          <p:cNvPr id="6" name="Picture 1" descr="2-tsgraphics_files/figure-pptx/unnamed-chunk-8-1.png">
            <a:extLst>
              <a:ext uri="{FF2B5EF4-FFF2-40B4-BE49-F238E27FC236}">
                <a16:creationId xmlns:a16="http://schemas.microsoft.com/office/drawing/2014/main" id="{4AE33D9B-5872-1861-0DA5-D86205F328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1040608" y="1778000"/>
            <a:ext cx="10095654" cy="5047828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2879" y="734178"/>
            <a:ext cx="11826242" cy="1043822"/>
          </a:xfrm>
        </p:spPr>
        <p:txBody>
          <a:bodyPr>
            <a:normAutofit/>
          </a:bodyPr>
          <a:lstStyle/>
          <a:p>
            <a:pPr lvl="0" indent="0">
              <a:buNone/>
            </a:pPr>
            <a:r>
              <a:rPr sz="2000" dirty="0" err="1">
                <a:latin typeface="Courier"/>
              </a:rPr>
              <a:t>aus_production</a:t>
            </a:r>
            <a:r>
              <a:rPr sz="2000" dirty="0">
                <a:latin typeface="Courier"/>
              </a:rPr>
              <a:t> </a:t>
            </a:r>
            <a:r>
              <a:rPr sz="2000" dirty="0">
                <a:solidFill>
                  <a:srgbClr val="4070A0"/>
                </a:solidFill>
                <a:latin typeface="Courier"/>
              </a:rPr>
              <a:t>%&gt;%</a:t>
            </a:r>
            <a:br>
              <a:rPr sz="2000" dirty="0"/>
            </a:br>
            <a:r>
              <a:rPr sz="2000" dirty="0">
                <a:latin typeface="Courier"/>
              </a:rPr>
              <a:t>  </a:t>
            </a:r>
            <a:r>
              <a:rPr sz="2000" dirty="0" err="1">
                <a:solidFill>
                  <a:srgbClr val="06287E"/>
                </a:solidFill>
                <a:latin typeface="Courier"/>
              </a:rPr>
              <a:t>autoplot</a:t>
            </a:r>
            <a:r>
              <a:rPr sz="2000" dirty="0">
                <a:latin typeface="Courier"/>
              </a:rPr>
              <a:t>(Bricks) </a:t>
            </a:r>
            <a:r>
              <a:rPr sz="2000" dirty="0">
                <a:solidFill>
                  <a:srgbClr val="4070A0"/>
                </a:solidFill>
                <a:latin typeface="Courier"/>
              </a:rPr>
              <a:t>+</a:t>
            </a:r>
            <a:br>
              <a:rPr sz="2000" dirty="0"/>
            </a:br>
            <a:r>
              <a:rPr sz="2000" dirty="0">
                <a:latin typeface="Courier"/>
              </a:rPr>
              <a:t>  </a:t>
            </a:r>
            <a:r>
              <a:rPr sz="2000" dirty="0">
                <a:solidFill>
                  <a:srgbClr val="06287E"/>
                </a:solidFill>
                <a:latin typeface="Courier"/>
              </a:rPr>
              <a:t>labs</a:t>
            </a:r>
            <a:r>
              <a:rPr sz="2000" dirty="0">
                <a:latin typeface="Courier"/>
              </a:rPr>
              <a:t>(</a:t>
            </a:r>
            <a:r>
              <a:rPr sz="2000" dirty="0">
                <a:solidFill>
                  <a:srgbClr val="7D9029"/>
                </a:solidFill>
                <a:latin typeface="Courier"/>
              </a:rPr>
              <a:t>y =</a:t>
            </a:r>
            <a:r>
              <a:rPr sz="2000" dirty="0">
                <a:latin typeface="Courier"/>
              </a:rPr>
              <a:t> </a:t>
            </a:r>
            <a:r>
              <a:rPr sz="2000" dirty="0">
                <a:solidFill>
                  <a:srgbClr val="4070A0"/>
                </a:solidFill>
                <a:latin typeface="Courier"/>
              </a:rPr>
              <a:t>"million units"</a:t>
            </a:r>
            <a:r>
              <a:rPr sz="2000" dirty="0">
                <a:latin typeface="Courier"/>
              </a:rPr>
              <a:t>, </a:t>
            </a:r>
            <a:r>
              <a:rPr sz="2000" dirty="0">
                <a:solidFill>
                  <a:srgbClr val="7D9029"/>
                </a:solidFill>
                <a:latin typeface="Courier"/>
              </a:rPr>
              <a:t>title =</a:t>
            </a:r>
            <a:r>
              <a:rPr sz="2000" dirty="0">
                <a:latin typeface="Courier"/>
              </a:rPr>
              <a:t> </a:t>
            </a:r>
            <a:r>
              <a:rPr sz="2000" dirty="0">
                <a:solidFill>
                  <a:srgbClr val="4070A0"/>
                </a:solidFill>
                <a:latin typeface="Courier"/>
              </a:rPr>
              <a:t>"Australian clay brick production"</a:t>
            </a:r>
            <a:r>
              <a:rPr sz="2000" dirty="0">
                <a:latin typeface="Courier"/>
              </a:rPr>
              <a:t>)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t>Time series patterns</a:t>
            </a:r>
          </a:p>
        </p:txBody>
      </p:sp>
      <p:pic>
        <p:nvPicPr>
          <p:cNvPr id="6" name="Picture 1" descr="2-tsgraphics_files/figure-pptx/unnamed-chunk-9-1.png">
            <a:extLst>
              <a:ext uri="{FF2B5EF4-FFF2-40B4-BE49-F238E27FC236}">
                <a16:creationId xmlns:a16="http://schemas.microsoft.com/office/drawing/2014/main" id="{1C9B4A14-086E-3E39-B856-D18EB841F6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897021" y="1900883"/>
            <a:ext cx="9822792" cy="4911397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2879" y="734177"/>
            <a:ext cx="11826242" cy="1026889"/>
          </a:xfrm>
        </p:spPr>
        <p:txBody>
          <a:bodyPr>
            <a:normAutofit/>
          </a:bodyPr>
          <a:lstStyle/>
          <a:p>
            <a:pPr lvl="0" indent="0">
              <a:buNone/>
            </a:pPr>
            <a:r>
              <a:rPr>
                <a:latin typeface="Courier"/>
              </a:rPr>
              <a:t>us_employment </a:t>
            </a:r>
            <a:r>
              <a:rPr>
                <a:solidFill>
                  <a:srgbClr val="4070A0"/>
                </a:solidFill>
                <a:latin typeface="Courier"/>
              </a:rPr>
              <a:t>%&gt;%</a:t>
            </a:r>
            <a:br/>
            <a:r>
              <a:rPr>
                <a:latin typeface="Courier"/>
              </a:rPr>
              <a:t>  </a:t>
            </a:r>
            <a:r>
              <a:rPr>
                <a:solidFill>
                  <a:srgbClr val="06287E"/>
                </a:solidFill>
                <a:latin typeface="Courier"/>
              </a:rPr>
              <a:t>filter</a:t>
            </a:r>
            <a:r>
              <a:rPr>
                <a:latin typeface="Courier"/>
              </a:rPr>
              <a:t>(Title </a:t>
            </a:r>
            <a:r>
              <a:rPr>
                <a:solidFill>
                  <a:srgbClr val="4070A0"/>
                </a:solidFill>
                <a:latin typeface="Courier"/>
              </a:rPr>
              <a:t>==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70A0"/>
                </a:solidFill>
                <a:latin typeface="Courier"/>
              </a:rPr>
              <a:t>"Retail Trade"</a:t>
            </a:r>
            <a:r>
              <a:rPr>
                <a:latin typeface="Courier"/>
              </a:rPr>
              <a:t>, </a:t>
            </a:r>
            <a:r>
              <a:rPr>
                <a:solidFill>
                  <a:srgbClr val="06287E"/>
                </a:solidFill>
                <a:latin typeface="Courier"/>
              </a:rPr>
              <a:t>year</a:t>
            </a:r>
            <a:r>
              <a:rPr>
                <a:latin typeface="Courier"/>
              </a:rPr>
              <a:t>(Month) </a:t>
            </a:r>
            <a:r>
              <a:rPr>
                <a:solidFill>
                  <a:srgbClr val="4070A0"/>
                </a:solidFill>
                <a:latin typeface="Courier"/>
              </a:rPr>
              <a:t>&gt;=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A070"/>
                </a:solidFill>
                <a:latin typeface="Courier"/>
              </a:rPr>
              <a:t>1980</a:t>
            </a:r>
            <a:r>
              <a:rPr>
                <a:latin typeface="Courier"/>
              </a:rPr>
              <a:t>) </a:t>
            </a:r>
            <a:r>
              <a:rPr>
                <a:solidFill>
                  <a:srgbClr val="4070A0"/>
                </a:solidFill>
                <a:latin typeface="Courier"/>
              </a:rPr>
              <a:t>%&gt;%</a:t>
            </a:r>
            <a:br/>
            <a:r>
              <a:rPr>
                <a:latin typeface="Courier"/>
              </a:rPr>
              <a:t>  </a:t>
            </a:r>
            <a:r>
              <a:rPr>
                <a:solidFill>
                  <a:srgbClr val="06287E"/>
                </a:solidFill>
                <a:latin typeface="Courier"/>
              </a:rPr>
              <a:t>autoplot</a:t>
            </a:r>
            <a:r>
              <a:rPr>
                <a:latin typeface="Courier"/>
              </a:rPr>
              <a:t>(Employed </a:t>
            </a:r>
            <a:r>
              <a:rPr>
                <a:solidFill>
                  <a:srgbClr val="4070A0"/>
                </a:solidFill>
                <a:latin typeface="Courier"/>
              </a:rPr>
              <a:t>/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A070"/>
                </a:solidFill>
                <a:latin typeface="Courier"/>
              </a:rPr>
              <a:t>1e3</a:t>
            </a:r>
            <a:r>
              <a:rPr>
                <a:latin typeface="Courier"/>
              </a:rPr>
              <a:t>) </a:t>
            </a:r>
            <a:r>
              <a:rPr>
                <a:solidFill>
                  <a:srgbClr val="4070A0"/>
                </a:solidFill>
                <a:latin typeface="Courier"/>
              </a:rPr>
              <a:t>+</a:t>
            </a:r>
            <a:br/>
            <a:r>
              <a:rPr>
                <a:latin typeface="Courier"/>
              </a:rPr>
              <a:t>  </a:t>
            </a:r>
            <a:r>
              <a:rPr>
                <a:solidFill>
                  <a:srgbClr val="06287E"/>
                </a:solidFill>
                <a:latin typeface="Courier"/>
              </a:rPr>
              <a:t>labs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y 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70A0"/>
                </a:solidFill>
                <a:latin typeface="Courier"/>
              </a:rPr>
              <a:t>"Million people"</a:t>
            </a:r>
            <a:r>
              <a:rPr>
                <a:latin typeface="Courier"/>
              </a:rPr>
              <a:t>, </a:t>
            </a:r>
            <a:r>
              <a:rPr>
                <a:solidFill>
                  <a:srgbClr val="7D9029"/>
                </a:solidFill>
                <a:latin typeface="Courier"/>
              </a:rPr>
              <a:t>title 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70A0"/>
                </a:solidFill>
                <a:latin typeface="Courier"/>
              </a:rPr>
              <a:t>"Retail employment, USA"</a:t>
            </a:r>
            <a:r>
              <a:rPr>
                <a:latin typeface="Courier"/>
              </a:rPr>
              <a:t>)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t>Time series patterns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lvl="0" indent="0">
              <a:buNone/>
            </a:pPr>
            <a:r>
              <a:rPr>
                <a:latin typeface="Courier"/>
              </a:rPr>
              <a:t>gafa_stock </a:t>
            </a:r>
            <a:r>
              <a:rPr>
                <a:solidFill>
                  <a:srgbClr val="4070A0"/>
                </a:solidFill>
                <a:latin typeface="Courier"/>
              </a:rPr>
              <a:t>%&gt;%</a:t>
            </a:r>
            <a:br/>
            <a:r>
              <a:rPr>
                <a:latin typeface="Courier"/>
              </a:rPr>
              <a:t>  </a:t>
            </a:r>
            <a:r>
              <a:rPr>
                <a:solidFill>
                  <a:srgbClr val="06287E"/>
                </a:solidFill>
                <a:latin typeface="Courier"/>
              </a:rPr>
              <a:t>filter</a:t>
            </a:r>
            <a:r>
              <a:rPr>
                <a:latin typeface="Courier"/>
              </a:rPr>
              <a:t>(Symbol </a:t>
            </a:r>
            <a:r>
              <a:rPr>
                <a:solidFill>
                  <a:srgbClr val="4070A0"/>
                </a:solidFill>
                <a:latin typeface="Courier"/>
              </a:rPr>
              <a:t>==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70A0"/>
                </a:solidFill>
                <a:latin typeface="Courier"/>
              </a:rPr>
              <a:t>"AMZN"</a:t>
            </a:r>
            <a:r>
              <a:rPr>
                <a:latin typeface="Courier"/>
              </a:rPr>
              <a:t>, </a:t>
            </a:r>
            <a:r>
              <a:rPr>
                <a:solidFill>
                  <a:srgbClr val="06287E"/>
                </a:solidFill>
                <a:latin typeface="Courier"/>
              </a:rPr>
              <a:t>year</a:t>
            </a:r>
            <a:r>
              <a:rPr>
                <a:latin typeface="Courier"/>
              </a:rPr>
              <a:t>(Date) </a:t>
            </a:r>
            <a:r>
              <a:rPr>
                <a:solidFill>
                  <a:srgbClr val="4070A0"/>
                </a:solidFill>
                <a:latin typeface="Courier"/>
              </a:rPr>
              <a:t>&gt;=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A070"/>
                </a:solidFill>
                <a:latin typeface="Courier"/>
              </a:rPr>
              <a:t>2018</a:t>
            </a:r>
            <a:r>
              <a:rPr>
                <a:latin typeface="Courier"/>
              </a:rPr>
              <a:t>) </a:t>
            </a:r>
            <a:r>
              <a:rPr>
                <a:solidFill>
                  <a:srgbClr val="4070A0"/>
                </a:solidFill>
                <a:latin typeface="Courier"/>
              </a:rPr>
              <a:t>%&gt;%</a:t>
            </a:r>
            <a:br/>
            <a:r>
              <a:rPr>
                <a:latin typeface="Courier"/>
              </a:rPr>
              <a:t>  </a:t>
            </a:r>
            <a:r>
              <a:rPr>
                <a:solidFill>
                  <a:srgbClr val="06287E"/>
                </a:solidFill>
                <a:latin typeface="Courier"/>
              </a:rPr>
              <a:t>autoplot</a:t>
            </a:r>
            <a:r>
              <a:rPr>
                <a:latin typeface="Courier"/>
              </a:rPr>
              <a:t>(Close) </a:t>
            </a:r>
            <a:r>
              <a:rPr>
                <a:solidFill>
                  <a:srgbClr val="4070A0"/>
                </a:solidFill>
                <a:latin typeface="Courier"/>
              </a:rPr>
              <a:t>+</a:t>
            </a:r>
            <a:br/>
            <a:r>
              <a:rPr>
                <a:latin typeface="Courier"/>
              </a:rPr>
              <a:t>  </a:t>
            </a:r>
            <a:r>
              <a:rPr>
                <a:solidFill>
                  <a:srgbClr val="06287E"/>
                </a:solidFill>
                <a:latin typeface="Courier"/>
              </a:rPr>
              <a:t>labs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y 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70A0"/>
                </a:solidFill>
                <a:latin typeface="Courier"/>
              </a:rPr>
              <a:t>"$US"</a:t>
            </a:r>
            <a:r>
              <a:rPr>
                <a:latin typeface="Courier"/>
              </a:rPr>
              <a:t>, </a:t>
            </a:r>
            <a:r>
              <a:rPr>
                <a:solidFill>
                  <a:srgbClr val="7D9029"/>
                </a:solidFill>
                <a:latin typeface="Courier"/>
              </a:rPr>
              <a:t>title 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70A0"/>
                </a:solidFill>
                <a:latin typeface="Courier"/>
              </a:rPr>
              <a:t>"Amazon closing stock price"</a:t>
            </a:r>
            <a:r>
              <a:rPr>
                <a:latin typeface="Courier"/>
              </a:rPr>
              <a:t>)</a:t>
            </a:r>
          </a:p>
        </p:txBody>
      </p:sp>
      <p:pic>
        <p:nvPicPr>
          <p:cNvPr id="6" name="Picture 1" descr="2-tsgraphics_files/figure-pptx/unnamed-chunk-10-1.png">
            <a:extLst>
              <a:ext uri="{FF2B5EF4-FFF2-40B4-BE49-F238E27FC236}">
                <a16:creationId xmlns:a16="http://schemas.microsoft.com/office/drawing/2014/main" id="{A17C4A20-3439-FEA5-00E4-8CFEBD086A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1560786" y="2081048"/>
            <a:ext cx="9310743" cy="4655372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t>Time series patterns</a:t>
            </a:r>
          </a:p>
        </p:txBody>
      </p:sp>
      <p:pic>
        <p:nvPicPr>
          <p:cNvPr id="6" name="Picture 1" descr="2-tsgraphics_files/figure-pptx/unnamed-chunk-11-1.png">
            <a:extLst>
              <a:ext uri="{FF2B5EF4-FFF2-40B4-BE49-F238E27FC236}">
                <a16:creationId xmlns:a16="http://schemas.microsoft.com/office/drawing/2014/main" id="{A82090A9-D976-F3D3-29A4-247B9B7A18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676887" y="1794711"/>
            <a:ext cx="10126579" cy="506329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2879" y="734177"/>
            <a:ext cx="11826242" cy="1026889"/>
          </a:xfrm>
        </p:spPr>
        <p:txBody>
          <a:bodyPr>
            <a:normAutofit/>
          </a:bodyPr>
          <a:lstStyle/>
          <a:p>
            <a:pPr lvl="0" indent="0">
              <a:buNone/>
            </a:pPr>
            <a:r>
              <a:rPr dirty="0">
                <a:latin typeface="Courier"/>
              </a:rPr>
              <a:t>pelt </a:t>
            </a:r>
            <a:r>
              <a:rPr dirty="0">
                <a:solidFill>
                  <a:srgbClr val="4070A0"/>
                </a:solidFill>
                <a:latin typeface="Courier"/>
              </a:rPr>
              <a:t>%&gt;%</a:t>
            </a:r>
            <a:br>
              <a:rPr dirty="0"/>
            </a:br>
            <a:r>
              <a:rPr dirty="0">
                <a:latin typeface="Courier"/>
              </a:rPr>
              <a:t>  </a:t>
            </a:r>
            <a:r>
              <a:rPr dirty="0" err="1">
                <a:solidFill>
                  <a:srgbClr val="06287E"/>
                </a:solidFill>
                <a:latin typeface="Courier"/>
              </a:rPr>
              <a:t>autoplot</a:t>
            </a:r>
            <a:r>
              <a:rPr dirty="0">
                <a:latin typeface="Courier"/>
              </a:rPr>
              <a:t>(Lynx) </a:t>
            </a:r>
            <a:r>
              <a:rPr dirty="0">
                <a:solidFill>
                  <a:srgbClr val="4070A0"/>
                </a:solidFill>
                <a:latin typeface="Courier"/>
              </a:rPr>
              <a:t>+</a:t>
            </a:r>
            <a:br>
              <a:rPr dirty="0"/>
            </a:br>
            <a:r>
              <a:rPr dirty="0">
                <a:latin typeface="Courier"/>
              </a:rPr>
              <a:t>  </a:t>
            </a:r>
            <a:r>
              <a:rPr dirty="0">
                <a:solidFill>
                  <a:srgbClr val="06287E"/>
                </a:solidFill>
                <a:latin typeface="Courier"/>
              </a:rPr>
              <a:t>labs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7D9029"/>
                </a:solidFill>
                <a:latin typeface="Courier"/>
              </a:rPr>
              <a:t>y=</a:t>
            </a:r>
            <a:r>
              <a:rPr dirty="0">
                <a:solidFill>
                  <a:srgbClr val="4070A0"/>
                </a:solidFill>
                <a:latin typeface="Courier"/>
              </a:rPr>
              <a:t>"Number trapped"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7D9029"/>
                </a:solidFill>
                <a:latin typeface="Courier"/>
              </a:rPr>
              <a:t>title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"Annual Canadian Lynx Trappings"</a:t>
            </a:r>
            <a:r>
              <a:rPr dirty="0">
                <a:latin typeface="Courier"/>
              </a:rPr>
              <a:t>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B6CBCF5-EBCF-F374-D104-3E6B14D1ED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5521" y="1794711"/>
            <a:ext cx="2133600" cy="2663768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t>Time series components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spcBef>
                <a:spcPts val="3000"/>
              </a:spcBef>
              <a:buNone/>
            </a:pPr>
            <a:r>
              <a:rPr b="1" dirty="0"/>
              <a:t>Differences between seasonal and cyclic patterns:</a:t>
            </a:r>
          </a:p>
          <a:p>
            <a:pPr lvl="0"/>
            <a:r>
              <a:rPr dirty="0"/>
              <a:t>seasonal pattern constant length; cyclic pattern variable length</a:t>
            </a:r>
          </a:p>
          <a:p>
            <a:pPr lvl="0"/>
            <a:r>
              <a:rPr dirty="0"/>
              <a:t>average length of cycle longer than length of seasonal pattern</a:t>
            </a:r>
          </a:p>
          <a:p>
            <a:pPr lvl="0"/>
            <a:r>
              <a:rPr dirty="0"/>
              <a:t>magnitude of cycle more variable than magnitude of seasonal pattern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D1F1BF-CEEC-EA1B-943B-EFEC9CFE1BF5}"/>
              </a:ext>
            </a:extLst>
          </p:cNvPr>
          <p:cNvSpPr txBox="1"/>
          <p:nvPr/>
        </p:nvSpPr>
        <p:spPr>
          <a:xfrm>
            <a:off x="2243668" y="5250634"/>
            <a:ext cx="7222066" cy="156164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12700" marR="82550" indent="1905">
              <a:lnSpc>
                <a:spcPct val="115900"/>
              </a:lnSpc>
              <a:spcBef>
                <a:spcPts val="459"/>
              </a:spcBef>
            </a:pPr>
            <a:r>
              <a:rPr lang="en-US" sz="2800" spc="15" dirty="0">
                <a:latin typeface="Carlito"/>
                <a:cs typeface="Carlito"/>
              </a:rPr>
              <a:t>The </a:t>
            </a:r>
            <a:r>
              <a:rPr lang="en-US" sz="2800" spc="10" dirty="0">
                <a:latin typeface="Carlito"/>
                <a:cs typeface="Carlito"/>
              </a:rPr>
              <a:t>timing of peaks </a:t>
            </a:r>
            <a:r>
              <a:rPr lang="en-US" sz="2800" spc="15" dirty="0">
                <a:latin typeface="Carlito"/>
                <a:cs typeface="Carlito"/>
              </a:rPr>
              <a:t>and </a:t>
            </a:r>
            <a:r>
              <a:rPr lang="en-US" sz="2800" spc="5" dirty="0">
                <a:latin typeface="Carlito"/>
                <a:cs typeface="Carlito"/>
              </a:rPr>
              <a:t>troughs </a:t>
            </a:r>
            <a:r>
              <a:rPr lang="en-US" sz="2800" spc="10" dirty="0">
                <a:latin typeface="Carlito"/>
                <a:cs typeface="Carlito"/>
              </a:rPr>
              <a:t>is predictable with  </a:t>
            </a:r>
            <a:r>
              <a:rPr lang="en-US" sz="2800" spc="15" dirty="0">
                <a:latin typeface="Carlito"/>
                <a:cs typeface="Carlito"/>
              </a:rPr>
              <a:t>seasonal </a:t>
            </a:r>
            <a:r>
              <a:rPr lang="en-US" sz="2800" spc="5" dirty="0">
                <a:latin typeface="Carlito"/>
                <a:cs typeface="Carlito"/>
              </a:rPr>
              <a:t>data, </a:t>
            </a:r>
            <a:r>
              <a:rPr lang="en-US" sz="2800" spc="15" dirty="0">
                <a:latin typeface="Carlito"/>
                <a:cs typeface="Carlito"/>
              </a:rPr>
              <a:t>but </a:t>
            </a:r>
            <a:r>
              <a:rPr lang="en-US" sz="2800" spc="10" dirty="0">
                <a:latin typeface="Carlito"/>
                <a:cs typeface="Carlito"/>
              </a:rPr>
              <a:t>much less predictable in </a:t>
            </a:r>
            <a:r>
              <a:rPr lang="en-US" sz="2800" spc="15" dirty="0">
                <a:latin typeface="Carlito"/>
                <a:cs typeface="Carlito"/>
              </a:rPr>
              <a:t>the long </a:t>
            </a:r>
            <a:r>
              <a:rPr lang="en-US" sz="2800" spc="10" dirty="0">
                <a:latin typeface="Carlito"/>
                <a:cs typeface="Carlito"/>
              </a:rPr>
              <a:t>term  with </a:t>
            </a:r>
            <a:r>
              <a:rPr lang="en-US" sz="2800" spc="5" dirty="0">
                <a:latin typeface="Carlito"/>
                <a:cs typeface="Carlito"/>
              </a:rPr>
              <a:t>cyclic</a:t>
            </a:r>
            <a:r>
              <a:rPr lang="en-US" sz="2800" spc="-5" dirty="0">
                <a:latin typeface="Carlito"/>
                <a:cs typeface="Carlito"/>
              </a:rPr>
              <a:t> </a:t>
            </a:r>
            <a:r>
              <a:rPr lang="en-US" sz="2800" spc="5" dirty="0">
                <a:latin typeface="Carlito"/>
                <a:cs typeface="Carlito"/>
              </a:rPr>
              <a:t>data.</a:t>
            </a:r>
            <a:endParaRPr lang="en-US" sz="2800" dirty="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bg1">
              <a:alpha val="75000"/>
            </a:schemeClr>
          </a:solidFill>
        </p:spPr>
        <p:txBody>
          <a:bodyPr/>
          <a:lstStyle/>
          <a:p>
            <a:pPr marL="0" lvl="0" indent="0">
              <a:buNone/>
            </a:pPr>
            <a:r>
              <a:t>Seasonal and subseries plots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8045" y="22002"/>
            <a:ext cx="4971900" cy="709633"/>
          </a:xfrm>
          <a:prstGeom prst="rect">
            <a:avLst/>
          </a:prstGeom>
        </p:spPr>
        <p:txBody>
          <a:bodyPr vert="horz" wrap="square" lIns="0" tIns="32210" rIns="0" bIns="0" rtlCol="0" anchor="ctr">
            <a:spAutoFit/>
          </a:bodyPr>
          <a:lstStyle/>
          <a:p>
            <a:pPr marL="26841">
              <a:spcBef>
                <a:spcPts val="254"/>
              </a:spcBef>
            </a:pPr>
            <a:r>
              <a:rPr spc="11" dirty="0"/>
              <a:t>Seasonal</a:t>
            </a:r>
            <a:r>
              <a:rPr spc="-74" dirty="0"/>
              <a:t> </a:t>
            </a:r>
            <a:r>
              <a:rPr spc="11" dirty="0"/>
              <a:t>plots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76838" y="1293060"/>
            <a:ext cx="10826514" cy="606095"/>
          </a:xfrm>
          <a:prstGeom prst="rect">
            <a:avLst/>
          </a:prstGeom>
          <a:solidFill>
            <a:srgbClr val="E0E0E0"/>
          </a:solidFill>
        </p:spPr>
        <p:txBody>
          <a:bodyPr vert="horz" wrap="square" lIns="0" tIns="14763" rIns="0" bIns="0" rtlCol="0">
            <a:spAutoFit/>
          </a:bodyPr>
          <a:lstStyle/>
          <a:p>
            <a:pPr marL="79182">
              <a:spcBef>
                <a:spcPts val="116"/>
              </a:spcBef>
            </a:pPr>
            <a:r>
              <a:rPr sz="1796" spc="-11" dirty="0">
                <a:latin typeface="Courier New"/>
                <a:cs typeface="Courier New"/>
              </a:rPr>
              <a:t>a10 %&gt;%</a:t>
            </a:r>
            <a:r>
              <a:rPr sz="1796" dirty="0">
                <a:latin typeface="Courier New"/>
                <a:cs typeface="Courier New"/>
              </a:rPr>
              <a:t> </a:t>
            </a:r>
            <a:r>
              <a:rPr sz="1796" spc="-11" dirty="0">
                <a:latin typeface="Courier New"/>
                <a:cs typeface="Courier New"/>
              </a:rPr>
              <a:t>gg_season(total_cost,</a:t>
            </a:r>
            <a:r>
              <a:rPr sz="1796" dirty="0">
                <a:latin typeface="Courier New"/>
                <a:cs typeface="Courier New"/>
              </a:rPr>
              <a:t> </a:t>
            </a:r>
            <a:r>
              <a:rPr sz="1796" spc="-11" dirty="0">
                <a:solidFill>
                  <a:srgbClr val="C4A000"/>
                </a:solidFill>
                <a:latin typeface="Courier New"/>
                <a:cs typeface="Courier New"/>
              </a:rPr>
              <a:t>labels</a:t>
            </a:r>
            <a:r>
              <a:rPr sz="1796" dirty="0">
                <a:solidFill>
                  <a:srgbClr val="C4A000"/>
                </a:solidFill>
                <a:latin typeface="Courier New"/>
                <a:cs typeface="Courier New"/>
              </a:rPr>
              <a:t> </a:t>
            </a:r>
            <a:r>
              <a:rPr sz="1796" spc="-11" dirty="0">
                <a:solidFill>
                  <a:srgbClr val="C4A000"/>
                </a:solidFill>
                <a:latin typeface="Courier New"/>
                <a:cs typeface="Courier New"/>
              </a:rPr>
              <a:t>=</a:t>
            </a:r>
            <a:r>
              <a:rPr sz="1796" dirty="0">
                <a:solidFill>
                  <a:srgbClr val="C4A000"/>
                </a:solidFill>
                <a:latin typeface="Courier New"/>
                <a:cs typeface="Courier New"/>
              </a:rPr>
              <a:t> </a:t>
            </a:r>
            <a:r>
              <a:rPr sz="1796" spc="-11" dirty="0">
                <a:solidFill>
                  <a:srgbClr val="4F9905"/>
                </a:solidFill>
                <a:latin typeface="Courier New"/>
                <a:cs typeface="Courier New"/>
              </a:rPr>
              <a:t>"both"</a:t>
            </a:r>
            <a:r>
              <a:rPr sz="1796" spc="-11" dirty="0">
                <a:latin typeface="Courier New"/>
                <a:cs typeface="Courier New"/>
              </a:rPr>
              <a:t>) +</a:t>
            </a:r>
            <a:endParaRPr sz="1796">
              <a:latin typeface="Courier New"/>
              <a:cs typeface="Courier New"/>
            </a:endParaRPr>
          </a:p>
          <a:p>
            <a:pPr marL="352965">
              <a:spcBef>
                <a:spcPts val="264"/>
              </a:spcBef>
            </a:pPr>
            <a:r>
              <a:rPr sz="1796" spc="-11" dirty="0">
                <a:latin typeface="Courier New"/>
                <a:cs typeface="Courier New"/>
              </a:rPr>
              <a:t>labs(</a:t>
            </a:r>
            <a:r>
              <a:rPr sz="1796" spc="-11" dirty="0">
                <a:solidFill>
                  <a:srgbClr val="C4A000"/>
                </a:solidFill>
                <a:latin typeface="Courier New"/>
                <a:cs typeface="Courier New"/>
              </a:rPr>
              <a:t>y</a:t>
            </a:r>
            <a:r>
              <a:rPr sz="1796" dirty="0">
                <a:solidFill>
                  <a:srgbClr val="C4A000"/>
                </a:solidFill>
                <a:latin typeface="Courier New"/>
                <a:cs typeface="Courier New"/>
              </a:rPr>
              <a:t> </a:t>
            </a:r>
            <a:r>
              <a:rPr sz="1796" spc="-11" dirty="0">
                <a:solidFill>
                  <a:srgbClr val="C4A000"/>
                </a:solidFill>
                <a:latin typeface="Courier New"/>
                <a:cs typeface="Courier New"/>
              </a:rPr>
              <a:t>=</a:t>
            </a:r>
            <a:r>
              <a:rPr sz="1796" spc="11" dirty="0">
                <a:solidFill>
                  <a:srgbClr val="C4A000"/>
                </a:solidFill>
                <a:latin typeface="Courier New"/>
                <a:cs typeface="Courier New"/>
              </a:rPr>
              <a:t> </a:t>
            </a:r>
            <a:r>
              <a:rPr sz="1796" spc="-11" dirty="0">
                <a:solidFill>
                  <a:srgbClr val="4F9905"/>
                </a:solidFill>
                <a:latin typeface="Courier New"/>
                <a:cs typeface="Courier New"/>
              </a:rPr>
              <a:t>"$</a:t>
            </a:r>
            <a:r>
              <a:rPr sz="1796" dirty="0">
                <a:solidFill>
                  <a:srgbClr val="4F9905"/>
                </a:solidFill>
                <a:latin typeface="Courier New"/>
                <a:cs typeface="Courier New"/>
              </a:rPr>
              <a:t> </a:t>
            </a:r>
            <a:r>
              <a:rPr sz="1796" spc="-11" dirty="0">
                <a:solidFill>
                  <a:srgbClr val="4F9905"/>
                </a:solidFill>
                <a:latin typeface="Courier New"/>
                <a:cs typeface="Courier New"/>
              </a:rPr>
              <a:t>million"</a:t>
            </a:r>
            <a:r>
              <a:rPr sz="1796" spc="-11" dirty="0">
                <a:latin typeface="Courier New"/>
                <a:cs typeface="Courier New"/>
              </a:rPr>
              <a:t>,</a:t>
            </a:r>
            <a:r>
              <a:rPr sz="1796" spc="11" dirty="0">
                <a:latin typeface="Courier New"/>
                <a:cs typeface="Courier New"/>
              </a:rPr>
              <a:t> </a:t>
            </a:r>
            <a:r>
              <a:rPr sz="1796" spc="-11" dirty="0">
                <a:solidFill>
                  <a:srgbClr val="C4A000"/>
                </a:solidFill>
                <a:latin typeface="Courier New"/>
                <a:cs typeface="Courier New"/>
              </a:rPr>
              <a:t>title</a:t>
            </a:r>
            <a:r>
              <a:rPr sz="1796" dirty="0">
                <a:solidFill>
                  <a:srgbClr val="C4A000"/>
                </a:solidFill>
                <a:latin typeface="Courier New"/>
                <a:cs typeface="Courier New"/>
              </a:rPr>
              <a:t> </a:t>
            </a:r>
            <a:r>
              <a:rPr sz="1796" spc="-11" dirty="0">
                <a:solidFill>
                  <a:srgbClr val="C4A000"/>
                </a:solidFill>
                <a:latin typeface="Courier New"/>
                <a:cs typeface="Courier New"/>
              </a:rPr>
              <a:t>=</a:t>
            </a:r>
            <a:r>
              <a:rPr sz="1796" spc="11" dirty="0">
                <a:solidFill>
                  <a:srgbClr val="C4A000"/>
                </a:solidFill>
                <a:latin typeface="Courier New"/>
                <a:cs typeface="Courier New"/>
              </a:rPr>
              <a:t> </a:t>
            </a:r>
            <a:r>
              <a:rPr sz="1796" spc="-11" dirty="0">
                <a:solidFill>
                  <a:srgbClr val="4F9905"/>
                </a:solidFill>
                <a:latin typeface="Courier New"/>
                <a:cs typeface="Courier New"/>
              </a:rPr>
              <a:t>"Seasonal</a:t>
            </a:r>
            <a:r>
              <a:rPr sz="1796" spc="11" dirty="0">
                <a:solidFill>
                  <a:srgbClr val="4F9905"/>
                </a:solidFill>
                <a:latin typeface="Courier New"/>
                <a:cs typeface="Courier New"/>
              </a:rPr>
              <a:t> </a:t>
            </a:r>
            <a:r>
              <a:rPr sz="1796" spc="-11" dirty="0">
                <a:solidFill>
                  <a:srgbClr val="4F9905"/>
                </a:solidFill>
                <a:latin typeface="Courier New"/>
                <a:cs typeface="Courier New"/>
              </a:rPr>
              <a:t>plot:</a:t>
            </a:r>
            <a:r>
              <a:rPr sz="1796" dirty="0">
                <a:solidFill>
                  <a:srgbClr val="4F9905"/>
                </a:solidFill>
                <a:latin typeface="Courier New"/>
                <a:cs typeface="Courier New"/>
              </a:rPr>
              <a:t> </a:t>
            </a:r>
            <a:r>
              <a:rPr sz="1796" spc="-11" dirty="0">
                <a:solidFill>
                  <a:srgbClr val="4F9905"/>
                </a:solidFill>
                <a:latin typeface="Courier New"/>
                <a:cs typeface="Courier New"/>
              </a:rPr>
              <a:t>antidiabetic</a:t>
            </a:r>
            <a:r>
              <a:rPr sz="1796" spc="11" dirty="0">
                <a:solidFill>
                  <a:srgbClr val="4F9905"/>
                </a:solidFill>
                <a:latin typeface="Courier New"/>
                <a:cs typeface="Courier New"/>
              </a:rPr>
              <a:t> </a:t>
            </a:r>
            <a:r>
              <a:rPr sz="1796" spc="-11" dirty="0">
                <a:solidFill>
                  <a:srgbClr val="4F9905"/>
                </a:solidFill>
                <a:latin typeface="Courier New"/>
                <a:cs typeface="Courier New"/>
              </a:rPr>
              <a:t>drug</a:t>
            </a:r>
            <a:r>
              <a:rPr sz="1796" dirty="0">
                <a:solidFill>
                  <a:srgbClr val="4F9905"/>
                </a:solidFill>
                <a:latin typeface="Courier New"/>
                <a:cs typeface="Courier New"/>
              </a:rPr>
              <a:t> </a:t>
            </a:r>
            <a:r>
              <a:rPr sz="1796" spc="-11" dirty="0">
                <a:solidFill>
                  <a:srgbClr val="4F9905"/>
                </a:solidFill>
                <a:latin typeface="Courier New"/>
                <a:cs typeface="Courier New"/>
              </a:rPr>
              <a:t>sales"</a:t>
            </a:r>
            <a:r>
              <a:rPr sz="1796" spc="-11" dirty="0">
                <a:latin typeface="Courier New"/>
                <a:cs typeface="Courier New"/>
              </a:rPr>
              <a:t>)</a:t>
            </a:r>
            <a:endParaRPr sz="1796">
              <a:latin typeface="Courier New"/>
              <a:cs typeface="Courier New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757065" y="2269879"/>
            <a:ext cx="10666807" cy="4514738"/>
            <a:chOff x="356793" y="1073989"/>
            <a:chExt cx="5046980" cy="2136140"/>
          </a:xfrm>
        </p:grpSpPr>
        <p:sp>
          <p:nvSpPr>
            <p:cNvPr id="5" name="object 5"/>
            <p:cNvSpPr/>
            <p:nvPr/>
          </p:nvSpPr>
          <p:spPr>
            <a:xfrm>
              <a:off x="356793" y="1073989"/>
              <a:ext cx="5046980" cy="2136140"/>
            </a:xfrm>
            <a:custGeom>
              <a:avLst/>
              <a:gdLst/>
              <a:ahLst/>
              <a:cxnLst/>
              <a:rect l="l" t="t" r="r" b="b"/>
              <a:pathLst>
                <a:path w="5046980" h="2136140">
                  <a:moveTo>
                    <a:pt x="5046405" y="0"/>
                  </a:moveTo>
                  <a:lnTo>
                    <a:pt x="0" y="0"/>
                  </a:lnTo>
                  <a:lnTo>
                    <a:pt x="0" y="2135744"/>
                  </a:lnTo>
                  <a:lnTo>
                    <a:pt x="5046405" y="2135744"/>
                  </a:lnTo>
                  <a:lnTo>
                    <a:pt x="504640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3804"/>
            </a:p>
          </p:txBody>
        </p:sp>
        <p:sp>
          <p:nvSpPr>
            <p:cNvPr id="6" name="object 6"/>
            <p:cNvSpPr/>
            <p:nvPr/>
          </p:nvSpPr>
          <p:spPr>
            <a:xfrm>
              <a:off x="663736" y="1249291"/>
              <a:ext cx="4735195" cy="1725295"/>
            </a:xfrm>
            <a:custGeom>
              <a:avLst/>
              <a:gdLst/>
              <a:ahLst/>
              <a:cxnLst/>
              <a:rect l="l" t="t" r="r" b="b"/>
              <a:pathLst>
                <a:path w="4735195" h="1725295">
                  <a:moveTo>
                    <a:pt x="4734926" y="0"/>
                  </a:moveTo>
                  <a:lnTo>
                    <a:pt x="0" y="0"/>
                  </a:lnTo>
                  <a:lnTo>
                    <a:pt x="0" y="1725038"/>
                  </a:lnTo>
                  <a:lnTo>
                    <a:pt x="4734926" y="1725038"/>
                  </a:lnTo>
                  <a:lnTo>
                    <a:pt x="4734926" y="0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>
              <a:endParaRPr sz="3804"/>
            </a:p>
          </p:txBody>
        </p:sp>
        <p:sp>
          <p:nvSpPr>
            <p:cNvPr id="7" name="object 7"/>
            <p:cNvSpPr/>
            <p:nvPr/>
          </p:nvSpPr>
          <p:spPr>
            <a:xfrm>
              <a:off x="663736" y="1249291"/>
              <a:ext cx="4735195" cy="1725295"/>
            </a:xfrm>
            <a:custGeom>
              <a:avLst/>
              <a:gdLst/>
              <a:ahLst/>
              <a:cxnLst/>
              <a:rect l="l" t="t" r="r" b="b"/>
              <a:pathLst>
                <a:path w="4735195" h="1725295">
                  <a:moveTo>
                    <a:pt x="0" y="1519024"/>
                  </a:moveTo>
                  <a:lnTo>
                    <a:pt x="4734926" y="1519024"/>
                  </a:lnTo>
                </a:path>
                <a:path w="4735195" h="1725295">
                  <a:moveTo>
                    <a:pt x="0" y="934907"/>
                  </a:moveTo>
                  <a:lnTo>
                    <a:pt x="4734926" y="934907"/>
                  </a:lnTo>
                </a:path>
                <a:path w="4735195" h="1725295">
                  <a:moveTo>
                    <a:pt x="0" y="350885"/>
                  </a:moveTo>
                  <a:lnTo>
                    <a:pt x="4734926" y="350885"/>
                  </a:lnTo>
                </a:path>
                <a:path w="4735195" h="1725295">
                  <a:moveTo>
                    <a:pt x="15403" y="1725038"/>
                  </a:moveTo>
                  <a:lnTo>
                    <a:pt x="15403" y="0"/>
                  </a:lnTo>
                </a:path>
                <a:path w="4735195" h="1725295">
                  <a:moveTo>
                    <a:pt x="414958" y="1725038"/>
                  </a:moveTo>
                  <a:lnTo>
                    <a:pt x="414958" y="0"/>
                  </a:lnTo>
                </a:path>
                <a:path w="4735195" h="1725295">
                  <a:moveTo>
                    <a:pt x="795139" y="1725038"/>
                  </a:moveTo>
                  <a:lnTo>
                    <a:pt x="795139" y="0"/>
                  </a:lnTo>
                </a:path>
                <a:path w="4735195" h="1725295">
                  <a:moveTo>
                    <a:pt x="1175320" y="1725038"/>
                  </a:moveTo>
                  <a:lnTo>
                    <a:pt x="1175320" y="0"/>
                  </a:lnTo>
                </a:path>
                <a:path w="4735195" h="1725295">
                  <a:moveTo>
                    <a:pt x="1568449" y="1725038"/>
                  </a:moveTo>
                  <a:lnTo>
                    <a:pt x="1568449" y="0"/>
                  </a:lnTo>
                </a:path>
                <a:path w="4735195" h="1725295">
                  <a:moveTo>
                    <a:pt x="1961482" y="1725038"/>
                  </a:moveTo>
                  <a:lnTo>
                    <a:pt x="1961482" y="0"/>
                  </a:lnTo>
                </a:path>
                <a:path w="4735195" h="1725295">
                  <a:moveTo>
                    <a:pt x="2354516" y="1725038"/>
                  </a:moveTo>
                  <a:lnTo>
                    <a:pt x="2354516" y="0"/>
                  </a:lnTo>
                </a:path>
                <a:path w="4735195" h="1725295">
                  <a:moveTo>
                    <a:pt x="2747644" y="1725038"/>
                  </a:moveTo>
                  <a:lnTo>
                    <a:pt x="2747644" y="0"/>
                  </a:lnTo>
                </a:path>
                <a:path w="4735195" h="1725295">
                  <a:moveTo>
                    <a:pt x="3147199" y="1725038"/>
                  </a:moveTo>
                  <a:lnTo>
                    <a:pt x="3147199" y="0"/>
                  </a:lnTo>
                </a:path>
                <a:path w="4735195" h="1725295">
                  <a:moveTo>
                    <a:pt x="3540232" y="1725038"/>
                  </a:moveTo>
                  <a:lnTo>
                    <a:pt x="3540232" y="0"/>
                  </a:lnTo>
                </a:path>
                <a:path w="4735195" h="1725295">
                  <a:moveTo>
                    <a:pt x="3933266" y="1725038"/>
                  </a:moveTo>
                  <a:lnTo>
                    <a:pt x="3933266" y="0"/>
                  </a:lnTo>
                </a:path>
                <a:path w="4735195" h="1725295">
                  <a:moveTo>
                    <a:pt x="4326394" y="1725038"/>
                  </a:moveTo>
                  <a:lnTo>
                    <a:pt x="4326394" y="0"/>
                  </a:lnTo>
                </a:path>
                <a:path w="4735195" h="1725295">
                  <a:moveTo>
                    <a:pt x="4719428" y="1725038"/>
                  </a:moveTo>
                  <a:lnTo>
                    <a:pt x="4719428" y="0"/>
                  </a:lnTo>
                </a:path>
              </a:pathLst>
            </a:custGeom>
            <a:ln w="50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3804"/>
            </a:p>
          </p:txBody>
        </p:sp>
        <p:sp>
          <p:nvSpPr>
            <p:cNvPr id="8" name="object 8"/>
            <p:cNvSpPr/>
            <p:nvPr/>
          </p:nvSpPr>
          <p:spPr>
            <a:xfrm>
              <a:off x="663736" y="1249291"/>
              <a:ext cx="4735195" cy="1725295"/>
            </a:xfrm>
            <a:custGeom>
              <a:avLst/>
              <a:gdLst/>
              <a:ahLst/>
              <a:cxnLst/>
              <a:rect l="l" t="t" r="r" b="b"/>
              <a:pathLst>
                <a:path w="4735195" h="1725295">
                  <a:moveTo>
                    <a:pt x="0" y="1226919"/>
                  </a:moveTo>
                  <a:lnTo>
                    <a:pt x="4734926" y="1226919"/>
                  </a:lnTo>
                </a:path>
                <a:path w="4735195" h="1725295">
                  <a:moveTo>
                    <a:pt x="0" y="642896"/>
                  </a:moveTo>
                  <a:lnTo>
                    <a:pt x="4734926" y="642896"/>
                  </a:lnTo>
                </a:path>
                <a:path w="4735195" h="1725295">
                  <a:moveTo>
                    <a:pt x="0" y="58874"/>
                  </a:moveTo>
                  <a:lnTo>
                    <a:pt x="4734926" y="58874"/>
                  </a:lnTo>
                </a:path>
                <a:path w="4735195" h="1725295">
                  <a:moveTo>
                    <a:pt x="215180" y="1725038"/>
                  </a:moveTo>
                  <a:lnTo>
                    <a:pt x="215180" y="0"/>
                  </a:lnTo>
                </a:path>
                <a:path w="4735195" h="1725295">
                  <a:moveTo>
                    <a:pt x="614735" y="1725038"/>
                  </a:moveTo>
                  <a:lnTo>
                    <a:pt x="614735" y="0"/>
                  </a:lnTo>
                </a:path>
                <a:path w="4735195" h="1725295">
                  <a:moveTo>
                    <a:pt x="975543" y="1725038"/>
                  </a:moveTo>
                  <a:lnTo>
                    <a:pt x="975543" y="0"/>
                  </a:lnTo>
                </a:path>
                <a:path w="4735195" h="1725295">
                  <a:moveTo>
                    <a:pt x="1375098" y="1725038"/>
                  </a:moveTo>
                  <a:lnTo>
                    <a:pt x="1375098" y="0"/>
                  </a:lnTo>
                </a:path>
                <a:path w="4735195" h="1725295">
                  <a:moveTo>
                    <a:pt x="1761705" y="1725038"/>
                  </a:moveTo>
                  <a:lnTo>
                    <a:pt x="1761705" y="0"/>
                  </a:lnTo>
                </a:path>
                <a:path w="4735195" h="1725295">
                  <a:moveTo>
                    <a:pt x="2161260" y="1725038"/>
                  </a:moveTo>
                  <a:lnTo>
                    <a:pt x="2161260" y="0"/>
                  </a:lnTo>
                </a:path>
                <a:path w="4735195" h="1725295">
                  <a:moveTo>
                    <a:pt x="2547867" y="1725038"/>
                  </a:moveTo>
                  <a:lnTo>
                    <a:pt x="2547867" y="0"/>
                  </a:lnTo>
                </a:path>
                <a:path w="4735195" h="1725295">
                  <a:moveTo>
                    <a:pt x="2947421" y="1725038"/>
                  </a:moveTo>
                  <a:lnTo>
                    <a:pt x="2947421" y="0"/>
                  </a:lnTo>
                </a:path>
                <a:path w="4735195" h="1725295">
                  <a:moveTo>
                    <a:pt x="3346881" y="1725038"/>
                  </a:moveTo>
                  <a:lnTo>
                    <a:pt x="3346881" y="0"/>
                  </a:lnTo>
                </a:path>
                <a:path w="4735195" h="1725295">
                  <a:moveTo>
                    <a:pt x="3733583" y="1725038"/>
                  </a:moveTo>
                  <a:lnTo>
                    <a:pt x="3733583" y="0"/>
                  </a:lnTo>
                </a:path>
                <a:path w="4735195" h="1725295">
                  <a:moveTo>
                    <a:pt x="4133043" y="1725038"/>
                  </a:moveTo>
                  <a:lnTo>
                    <a:pt x="4133043" y="0"/>
                  </a:lnTo>
                </a:path>
                <a:path w="4735195" h="1725295">
                  <a:moveTo>
                    <a:pt x="4519745" y="1725038"/>
                  </a:moveTo>
                  <a:lnTo>
                    <a:pt x="4519745" y="0"/>
                  </a:lnTo>
                </a:path>
              </a:pathLst>
            </a:custGeom>
            <a:ln w="1011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3804"/>
            </a:p>
          </p:txBody>
        </p:sp>
        <p:sp>
          <p:nvSpPr>
            <p:cNvPr id="9" name="object 9"/>
            <p:cNvSpPr/>
            <p:nvPr/>
          </p:nvSpPr>
          <p:spPr>
            <a:xfrm>
              <a:off x="3211603" y="2808762"/>
              <a:ext cx="1972310" cy="66040"/>
            </a:xfrm>
            <a:custGeom>
              <a:avLst/>
              <a:gdLst/>
              <a:ahLst/>
              <a:cxnLst/>
              <a:rect l="l" t="t" r="r" b="b"/>
              <a:pathLst>
                <a:path w="1972310" h="66039">
                  <a:moveTo>
                    <a:pt x="0" y="45549"/>
                  </a:moveTo>
                  <a:lnTo>
                    <a:pt x="399554" y="65773"/>
                  </a:lnTo>
                  <a:lnTo>
                    <a:pt x="799014" y="61615"/>
                  </a:lnTo>
                  <a:lnTo>
                    <a:pt x="1185716" y="40635"/>
                  </a:lnTo>
                  <a:lnTo>
                    <a:pt x="1585176" y="43281"/>
                  </a:lnTo>
                  <a:lnTo>
                    <a:pt x="1971878" y="0"/>
                  </a:lnTo>
                </a:path>
              </a:pathLst>
            </a:custGeom>
            <a:ln w="10111">
              <a:solidFill>
                <a:srgbClr val="F8766D"/>
              </a:solidFill>
            </a:ln>
          </p:spPr>
          <p:txBody>
            <a:bodyPr wrap="square" lIns="0" tIns="0" rIns="0" bIns="0" rtlCol="0"/>
            <a:lstStyle/>
            <a:p>
              <a:endParaRPr sz="3804"/>
            </a:p>
          </p:txBody>
        </p:sp>
        <p:sp>
          <p:nvSpPr>
            <p:cNvPr id="10" name="object 10"/>
            <p:cNvSpPr/>
            <p:nvPr/>
          </p:nvSpPr>
          <p:spPr>
            <a:xfrm>
              <a:off x="878917" y="2720970"/>
              <a:ext cx="4304665" cy="175260"/>
            </a:xfrm>
            <a:custGeom>
              <a:avLst/>
              <a:gdLst/>
              <a:ahLst/>
              <a:cxnLst/>
              <a:rect l="l" t="t" r="r" b="b"/>
              <a:pathLst>
                <a:path w="4304665" h="175260">
                  <a:moveTo>
                    <a:pt x="0" y="42147"/>
                  </a:moveTo>
                  <a:lnTo>
                    <a:pt x="399554" y="174923"/>
                  </a:lnTo>
                  <a:lnTo>
                    <a:pt x="760362" y="164905"/>
                  </a:lnTo>
                  <a:lnTo>
                    <a:pt x="1159917" y="152148"/>
                  </a:lnTo>
                  <a:lnTo>
                    <a:pt x="1546524" y="156684"/>
                  </a:lnTo>
                  <a:lnTo>
                    <a:pt x="1946079" y="148273"/>
                  </a:lnTo>
                  <a:lnTo>
                    <a:pt x="2332686" y="121057"/>
                  </a:lnTo>
                  <a:lnTo>
                    <a:pt x="2732240" y="131452"/>
                  </a:lnTo>
                  <a:lnTo>
                    <a:pt x="3131700" y="118694"/>
                  </a:lnTo>
                  <a:lnTo>
                    <a:pt x="3518402" y="110094"/>
                  </a:lnTo>
                  <a:lnTo>
                    <a:pt x="3917862" y="83161"/>
                  </a:lnTo>
                  <a:lnTo>
                    <a:pt x="4304564" y="0"/>
                  </a:lnTo>
                </a:path>
              </a:pathLst>
            </a:custGeom>
            <a:ln w="10111">
              <a:solidFill>
                <a:srgbClr val="E88548"/>
              </a:solidFill>
            </a:ln>
          </p:spPr>
          <p:txBody>
            <a:bodyPr wrap="square" lIns="0" tIns="0" rIns="0" bIns="0" rtlCol="0"/>
            <a:lstStyle/>
            <a:p>
              <a:endParaRPr sz="3804"/>
            </a:p>
          </p:txBody>
        </p:sp>
        <p:sp>
          <p:nvSpPr>
            <p:cNvPr id="11" name="object 11"/>
            <p:cNvSpPr/>
            <p:nvPr/>
          </p:nvSpPr>
          <p:spPr>
            <a:xfrm>
              <a:off x="878917" y="2640927"/>
              <a:ext cx="4304665" cy="218440"/>
            </a:xfrm>
            <a:custGeom>
              <a:avLst/>
              <a:gdLst/>
              <a:ahLst/>
              <a:cxnLst/>
              <a:rect l="l" t="t" r="r" b="b"/>
              <a:pathLst>
                <a:path w="4304665" h="218439">
                  <a:moveTo>
                    <a:pt x="0" y="57740"/>
                  </a:moveTo>
                  <a:lnTo>
                    <a:pt x="399554" y="217827"/>
                  </a:lnTo>
                  <a:lnTo>
                    <a:pt x="760362" y="199021"/>
                  </a:lnTo>
                  <a:lnTo>
                    <a:pt x="1159917" y="201289"/>
                  </a:lnTo>
                  <a:lnTo>
                    <a:pt x="1546524" y="191271"/>
                  </a:lnTo>
                  <a:lnTo>
                    <a:pt x="1946079" y="182861"/>
                  </a:lnTo>
                  <a:lnTo>
                    <a:pt x="2332686" y="167362"/>
                  </a:lnTo>
                  <a:lnTo>
                    <a:pt x="2732240" y="152904"/>
                  </a:lnTo>
                  <a:lnTo>
                    <a:pt x="3131700" y="150163"/>
                  </a:lnTo>
                  <a:lnTo>
                    <a:pt x="3518402" y="146761"/>
                  </a:lnTo>
                  <a:lnTo>
                    <a:pt x="3917862" y="121907"/>
                  </a:lnTo>
                  <a:lnTo>
                    <a:pt x="4304564" y="0"/>
                  </a:lnTo>
                </a:path>
              </a:pathLst>
            </a:custGeom>
            <a:ln w="10111">
              <a:solidFill>
                <a:srgbClr val="D59111"/>
              </a:solidFill>
            </a:ln>
          </p:spPr>
          <p:txBody>
            <a:bodyPr wrap="square" lIns="0" tIns="0" rIns="0" bIns="0" rtlCol="0"/>
            <a:lstStyle/>
            <a:p>
              <a:endParaRPr sz="3804"/>
            </a:p>
          </p:txBody>
        </p:sp>
        <p:sp>
          <p:nvSpPr>
            <p:cNvPr id="12" name="object 12"/>
            <p:cNvSpPr/>
            <p:nvPr/>
          </p:nvSpPr>
          <p:spPr>
            <a:xfrm>
              <a:off x="878917" y="2667104"/>
              <a:ext cx="4304665" cy="168910"/>
            </a:xfrm>
            <a:custGeom>
              <a:avLst/>
              <a:gdLst/>
              <a:ahLst/>
              <a:cxnLst/>
              <a:rect l="l" t="t" r="r" b="b"/>
              <a:pathLst>
                <a:path w="4304665" h="168910">
                  <a:moveTo>
                    <a:pt x="0" y="0"/>
                  </a:moveTo>
                  <a:lnTo>
                    <a:pt x="399554" y="168875"/>
                  </a:lnTo>
                  <a:lnTo>
                    <a:pt x="760362" y="136555"/>
                  </a:lnTo>
                  <a:lnTo>
                    <a:pt x="1159917" y="155172"/>
                  </a:lnTo>
                  <a:lnTo>
                    <a:pt x="1546524" y="127955"/>
                  </a:lnTo>
                  <a:lnTo>
                    <a:pt x="1946079" y="121907"/>
                  </a:lnTo>
                  <a:lnTo>
                    <a:pt x="2332686" y="115575"/>
                  </a:lnTo>
                  <a:lnTo>
                    <a:pt x="2732240" y="80704"/>
                  </a:lnTo>
                  <a:lnTo>
                    <a:pt x="3131700" y="89209"/>
                  </a:lnTo>
                  <a:lnTo>
                    <a:pt x="3518402" y="83539"/>
                  </a:lnTo>
                  <a:lnTo>
                    <a:pt x="3917862" y="55945"/>
                  </a:lnTo>
                  <a:lnTo>
                    <a:pt x="4304564" y="30807"/>
                  </a:lnTo>
                </a:path>
              </a:pathLst>
            </a:custGeom>
            <a:ln w="10111">
              <a:solidFill>
                <a:srgbClr val="BA9D00"/>
              </a:solidFill>
            </a:ln>
          </p:spPr>
          <p:txBody>
            <a:bodyPr wrap="square" lIns="0" tIns="0" rIns="0" bIns="0" rtlCol="0"/>
            <a:lstStyle/>
            <a:p>
              <a:endParaRPr sz="3804"/>
            </a:p>
          </p:txBody>
        </p:sp>
        <p:sp>
          <p:nvSpPr>
            <p:cNvPr id="13" name="object 13"/>
            <p:cNvSpPr/>
            <p:nvPr/>
          </p:nvSpPr>
          <p:spPr>
            <a:xfrm>
              <a:off x="878917" y="2627129"/>
              <a:ext cx="4304665" cy="187325"/>
            </a:xfrm>
            <a:custGeom>
              <a:avLst/>
              <a:gdLst/>
              <a:ahLst/>
              <a:cxnLst/>
              <a:rect l="l" t="t" r="r" b="b"/>
              <a:pathLst>
                <a:path w="4304665" h="187325">
                  <a:moveTo>
                    <a:pt x="0" y="38934"/>
                  </a:moveTo>
                  <a:lnTo>
                    <a:pt x="399554" y="186924"/>
                  </a:lnTo>
                  <a:lnTo>
                    <a:pt x="760362" y="144115"/>
                  </a:lnTo>
                  <a:lnTo>
                    <a:pt x="1159917" y="151486"/>
                  </a:lnTo>
                  <a:lnTo>
                    <a:pt x="1546524" y="129751"/>
                  </a:lnTo>
                  <a:lnTo>
                    <a:pt x="1946079" y="131168"/>
                  </a:lnTo>
                  <a:lnTo>
                    <a:pt x="2332686" y="126160"/>
                  </a:lnTo>
                  <a:lnTo>
                    <a:pt x="2732240" y="91194"/>
                  </a:lnTo>
                  <a:lnTo>
                    <a:pt x="3131700" y="112457"/>
                  </a:lnTo>
                  <a:lnTo>
                    <a:pt x="3518402" y="75979"/>
                  </a:lnTo>
                  <a:lnTo>
                    <a:pt x="3917862" y="77586"/>
                  </a:lnTo>
                  <a:lnTo>
                    <a:pt x="4304564" y="0"/>
                  </a:lnTo>
                </a:path>
              </a:pathLst>
            </a:custGeom>
            <a:ln w="10111">
              <a:solidFill>
                <a:srgbClr val="9BA800"/>
              </a:solidFill>
            </a:ln>
          </p:spPr>
          <p:txBody>
            <a:bodyPr wrap="square" lIns="0" tIns="0" rIns="0" bIns="0" rtlCol="0"/>
            <a:lstStyle/>
            <a:p>
              <a:endParaRPr sz="3804"/>
            </a:p>
          </p:txBody>
        </p:sp>
        <p:sp>
          <p:nvSpPr>
            <p:cNvPr id="14" name="object 14"/>
            <p:cNvSpPr/>
            <p:nvPr/>
          </p:nvSpPr>
          <p:spPr>
            <a:xfrm>
              <a:off x="878917" y="2557576"/>
              <a:ext cx="4304665" cy="207010"/>
            </a:xfrm>
            <a:custGeom>
              <a:avLst/>
              <a:gdLst/>
              <a:ahLst/>
              <a:cxnLst/>
              <a:rect l="l" t="t" r="r" b="b"/>
              <a:pathLst>
                <a:path w="4304665" h="207010">
                  <a:moveTo>
                    <a:pt x="0" y="16254"/>
                  </a:moveTo>
                  <a:lnTo>
                    <a:pt x="399554" y="206581"/>
                  </a:lnTo>
                  <a:lnTo>
                    <a:pt x="760362" y="195335"/>
                  </a:lnTo>
                  <a:lnTo>
                    <a:pt x="1159917" y="175868"/>
                  </a:lnTo>
                  <a:lnTo>
                    <a:pt x="1546524" y="145816"/>
                  </a:lnTo>
                  <a:lnTo>
                    <a:pt x="1946079" y="170481"/>
                  </a:lnTo>
                  <a:lnTo>
                    <a:pt x="2332686" y="123892"/>
                  </a:lnTo>
                  <a:lnTo>
                    <a:pt x="2732240" y="134759"/>
                  </a:lnTo>
                  <a:lnTo>
                    <a:pt x="3131700" y="125026"/>
                  </a:lnTo>
                  <a:lnTo>
                    <a:pt x="3518402" y="103857"/>
                  </a:lnTo>
                  <a:lnTo>
                    <a:pt x="3917862" y="114347"/>
                  </a:lnTo>
                  <a:lnTo>
                    <a:pt x="4304564" y="0"/>
                  </a:lnTo>
                </a:path>
              </a:pathLst>
            </a:custGeom>
            <a:ln w="10111">
              <a:solidFill>
                <a:srgbClr val="76B01C"/>
              </a:solidFill>
            </a:ln>
          </p:spPr>
          <p:txBody>
            <a:bodyPr wrap="square" lIns="0" tIns="0" rIns="0" bIns="0" rtlCol="0"/>
            <a:lstStyle/>
            <a:p>
              <a:endParaRPr sz="3804"/>
            </a:p>
          </p:txBody>
        </p:sp>
        <p:sp>
          <p:nvSpPr>
            <p:cNvPr id="15" name="object 15"/>
            <p:cNvSpPr/>
            <p:nvPr/>
          </p:nvSpPr>
          <p:spPr>
            <a:xfrm>
              <a:off x="878917" y="2470634"/>
              <a:ext cx="4304665" cy="281940"/>
            </a:xfrm>
            <a:custGeom>
              <a:avLst/>
              <a:gdLst/>
              <a:ahLst/>
              <a:cxnLst/>
              <a:rect l="l" t="t" r="r" b="b"/>
              <a:pathLst>
                <a:path w="4304665" h="281939">
                  <a:moveTo>
                    <a:pt x="0" y="91761"/>
                  </a:moveTo>
                  <a:lnTo>
                    <a:pt x="399554" y="281426"/>
                  </a:lnTo>
                  <a:lnTo>
                    <a:pt x="760362" y="255911"/>
                  </a:lnTo>
                  <a:lnTo>
                    <a:pt x="1159917" y="226710"/>
                  </a:lnTo>
                  <a:lnTo>
                    <a:pt x="1546524" y="215180"/>
                  </a:lnTo>
                  <a:lnTo>
                    <a:pt x="1946079" y="200249"/>
                  </a:lnTo>
                  <a:lnTo>
                    <a:pt x="2332686" y="177852"/>
                  </a:lnTo>
                  <a:lnTo>
                    <a:pt x="2732240" y="198076"/>
                  </a:lnTo>
                  <a:lnTo>
                    <a:pt x="3131700" y="166134"/>
                  </a:lnTo>
                  <a:lnTo>
                    <a:pt x="3518402" y="132964"/>
                  </a:lnTo>
                  <a:lnTo>
                    <a:pt x="3917862" y="157534"/>
                  </a:lnTo>
                  <a:lnTo>
                    <a:pt x="4304564" y="0"/>
                  </a:lnTo>
                </a:path>
              </a:pathLst>
            </a:custGeom>
            <a:ln w="10111">
              <a:solidFill>
                <a:srgbClr val="3EB831"/>
              </a:solidFill>
            </a:ln>
          </p:spPr>
          <p:txBody>
            <a:bodyPr wrap="square" lIns="0" tIns="0" rIns="0" bIns="0" rtlCol="0"/>
            <a:lstStyle/>
            <a:p>
              <a:endParaRPr sz="3804"/>
            </a:p>
          </p:txBody>
        </p:sp>
        <p:sp>
          <p:nvSpPr>
            <p:cNvPr id="16" name="object 16"/>
            <p:cNvSpPr/>
            <p:nvPr/>
          </p:nvSpPr>
          <p:spPr>
            <a:xfrm>
              <a:off x="878917" y="2443606"/>
              <a:ext cx="4304665" cy="271145"/>
            </a:xfrm>
            <a:custGeom>
              <a:avLst/>
              <a:gdLst/>
              <a:ahLst/>
              <a:cxnLst/>
              <a:rect l="l" t="t" r="r" b="b"/>
              <a:pathLst>
                <a:path w="4304665" h="271144">
                  <a:moveTo>
                    <a:pt x="0" y="102818"/>
                  </a:moveTo>
                  <a:lnTo>
                    <a:pt x="399554" y="271031"/>
                  </a:lnTo>
                  <a:lnTo>
                    <a:pt x="760362" y="235026"/>
                  </a:lnTo>
                  <a:lnTo>
                    <a:pt x="1159917" y="226804"/>
                  </a:lnTo>
                  <a:lnTo>
                    <a:pt x="1546524" y="204124"/>
                  </a:lnTo>
                  <a:lnTo>
                    <a:pt x="1946079" y="185507"/>
                  </a:lnTo>
                  <a:lnTo>
                    <a:pt x="2332686" y="160369"/>
                  </a:lnTo>
                  <a:lnTo>
                    <a:pt x="2732240" y="182672"/>
                  </a:lnTo>
                  <a:lnTo>
                    <a:pt x="3131700" y="133342"/>
                  </a:lnTo>
                  <a:lnTo>
                    <a:pt x="3518402" y="134287"/>
                  </a:lnTo>
                  <a:lnTo>
                    <a:pt x="3917862" y="114630"/>
                  </a:lnTo>
                  <a:lnTo>
                    <a:pt x="4304564" y="0"/>
                  </a:lnTo>
                </a:path>
              </a:pathLst>
            </a:custGeom>
            <a:ln w="10111">
              <a:solidFill>
                <a:srgbClr val="18BC5A"/>
              </a:solidFill>
            </a:ln>
          </p:spPr>
          <p:txBody>
            <a:bodyPr wrap="square" lIns="0" tIns="0" rIns="0" bIns="0" rtlCol="0"/>
            <a:lstStyle/>
            <a:p>
              <a:endParaRPr sz="3804"/>
            </a:p>
          </p:txBody>
        </p:sp>
        <p:sp>
          <p:nvSpPr>
            <p:cNvPr id="17" name="object 17"/>
            <p:cNvSpPr/>
            <p:nvPr/>
          </p:nvSpPr>
          <p:spPr>
            <a:xfrm>
              <a:off x="878917" y="2386716"/>
              <a:ext cx="4304665" cy="299085"/>
            </a:xfrm>
            <a:custGeom>
              <a:avLst/>
              <a:gdLst/>
              <a:ahLst/>
              <a:cxnLst/>
              <a:rect l="l" t="t" r="r" b="b"/>
              <a:pathLst>
                <a:path w="4304665" h="299085">
                  <a:moveTo>
                    <a:pt x="0" y="66718"/>
                  </a:moveTo>
                  <a:lnTo>
                    <a:pt x="399554" y="298531"/>
                  </a:lnTo>
                  <a:lnTo>
                    <a:pt x="760362" y="202706"/>
                  </a:lnTo>
                  <a:lnTo>
                    <a:pt x="1159917" y="247406"/>
                  </a:lnTo>
                  <a:lnTo>
                    <a:pt x="1546524" y="210077"/>
                  </a:lnTo>
                  <a:lnTo>
                    <a:pt x="1946079" y="196658"/>
                  </a:lnTo>
                  <a:lnTo>
                    <a:pt x="2332686" y="164433"/>
                  </a:lnTo>
                  <a:lnTo>
                    <a:pt x="2732240" y="143831"/>
                  </a:lnTo>
                  <a:lnTo>
                    <a:pt x="3131700" y="137594"/>
                  </a:lnTo>
                  <a:lnTo>
                    <a:pt x="3518402" y="133247"/>
                  </a:lnTo>
                  <a:lnTo>
                    <a:pt x="3917862" y="93462"/>
                  </a:lnTo>
                  <a:lnTo>
                    <a:pt x="4304564" y="0"/>
                  </a:lnTo>
                </a:path>
              </a:pathLst>
            </a:custGeom>
            <a:ln w="10111">
              <a:solidFill>
                <a:srgbClr val="17BF88"/>
              </a:solidFill>
            </a:ln>
          </p:spPr>
          <p:txBody>
            <a:bodyPr wrap="square" lIns="0" tIns="0" rIns="0" bIns="0" rtlCol="0"/>
            <a:lstStyle/>
            <a:p>
              <a:endParaRPr sz="3804"/>
            </a:p>
          </p:txBody>
        </p:sp>
        <p:sp>
          <p:nvSpPr>
            <p:cNvPr id="18" name="object 18"/>
            <p:cNvSpPr/>
            <p:nvPr/>
          </p:nvSpPr>
          <p:spPr>
            <a:xfrm>
              <a:off x="878917" y="2329543"/>
              <a:ext cx="4304665" cy="295275"/>
            </a:xfrm>
            <a:custGeom>
              <a:avLst/>
              <a:gdLst/>
              <a:ahLst/>
              <a:cxnLst/>
              <a:rect l="l" t="t" r="r" b="b"/>
              <a:pathLst>
                <a:path w="4304665" h="295275">
                  <a:moveTo>
                    <a:pt x="0" y="0"/>
                  </a:moveTo>
                  <a:lnTo>
                    <a:pt x="399554" y="295224"/>
                  </a:lnTo>
                  <a:lnTo>
                    <a:pt x="760362" y="228978"/>
                  </a:lnTo>
                  <a:lnTo>
                    <a:pt x="1159917" y="235876"/>
                  </a:lnTo>
                  <a:lnTo>
                    <a:pt x="1546524" y="182483"/>
                  </a:lnTo>
                  <a:lnTo>
                    <a:pt x="1946079" y="172371"/>
                  </a:lnTo>
                  <a:lnTo>
                    <a:pt x="2332686" y="97998"/>
                  </a:lnTo>
                  <a:lnTo>
                    <a:pt x="2732240" y="109149"/>
                  </a:lnTo>
                  <a:lnTo>
                    <a:pt x="3131700" y="152053"/>
                  </a:lnTo>
                  <a:lnTo>
                    <a:pt x="3518402" y="46872"/>
                  </a:lnTo>
                  <a:lnTo>
                    <a:pt x="3917862" y="68419"/>
                  </a:lnTo>
                  <a:lnTo>
                    <a:pt x="4304564" y="25326"/>
                  </a:lnTo>
                </a:path>
              </a:pathLst>
            </a:custGeom>
            <a:ln w="10111">
              <a:solidFill>
                <a:srgbClr val="11BFAF"/>
              </a:solidFill>
            </a:ln>
          </p:spPr>
          <p:txBody>
            <a:bodyPr wrap="square" lIns="0" tIns="0" rIns="0" bIns="0" rtlCol="0"/>
            <a:lstStyle/>
            <a:p>
              <a:endParaRPr sz="3804"/>
            </a:p>
          </p:txBody>
        </p:sp>
        <p:sp>
          <p:nvSpPr>
            <p:cNvPr id="19" name="object 19"/>
            <p:cNvSpPr/>
            <p:nvPr/>
          </p:nvSpPr>
          <p:spPr>
            <a:xfrm>
              <a:off x="878917" y="2213589"/>
              <a:ext cx="4304665" cy="377190"/>
            </a:xfrm>
            <a:custGeom>
              <a:avLst/>
              <a:gdLst/>
              <a:ahLst/>
              <a:cxnLst/>
              <a:rect l="l" t="t" r="r" b="b"/>
              <a:pathLst>
                <a:path w="4304665" h="377189">
                  <a:moveTo>
                    <a:pt x="0" y="0"/>
                  </a:moveTo>
                  <a:lnTo>
                    <a:pt x="399554" y="376590"/>
                  </a:lnTo>
                  <a:lnTo>
                    <a:pt x="760362" y="244382"/>
                  </a:lnTo>
                  <a:lnTo>
                    <a:pt x="1159917" y="277079"/>
                  </a:lnTo>
                  <a:lnTo>
                    <a:pt x="1546524" y="213007"/>
                  </a:lnTo>
                  <a:lnTo>
                    <a:pt x="1946079" y="264889"/>
                  </a:lnTo>
                  <a:lnTo>
                    <a:pt x="2332686" y="178325"/>
                  </a:lnTo>
                  <a:lnTo>
                    <a:pt x="2732240" y="165756"/>
                  </a:lnTo>
                  <a:lnTo>
                    <a:pt x="3131700" y="224914"/>
                  </a:lnTo>
                  <a:lnTo>
                    <a:pt x="3518402" y="107732"/>
                  </a:lnTo>
                  <a:lnTo>
                    <a:pt x="3917862" y="48101"/>
                  </a:lnTo>
                  <a:lnTo>
                    <a:pt x="4304564" y="89493"/>
                  </a:lnTo>
                </a:path>
              </a:pathLst>
            </a:custGeom>
            <a:ln w="10111">
              <a:solidFill>
                <a:srgbClr val="14BBCF"/>
              </a:solidFill>
            </a:ln>
          </p:spPr>
          <p:txBody>
            <a:bodyPr wrap="square" lIns="0" tIns="0" rIns="0" bIns="0" rtlCol="0"/>
            <a:lstStyle/>
            <a:p>
              <a:endParaRPr sz="3804"/>
            </a:p>
          </p:txBody>
        </p:sp>
        <p:sp>
          <p:nvSpPr>
            <p:cNvPr id="20" name="object 20"/>
            <p:cNvSpPr/>
            <p:nvPr/>
          </p:nvSpPr>
          <p:spPr>
            <a:xfrm>
              <a:off x="878917" y="2108313"/>
              <a:ext cx="4304665" cy="423545"/>
            </a:xfrm>
            <a:custGeom>
              <a:avLst/>
              <a:gdLst/>
              <a:ahLst/>
              <a:cxnLst/>
              <a:rect l="l" t="t" r="r" b="b"/>
              <a:pathLst>
                <a:path w="4304665" h="423544">
                  <a:moveTo>
                    <a:pt x="0" y="0"/>
                  </a:moveTo>
                  <a:lnTo>
                    <a:pt x="399554" y="423179"/>
                  </a:lnTo>
                  <a:lnTo>
                    <a:pt x="760362" y="367801"/>
                  </a:lnTo>
                  <a:lnTo>
                    <a:pt x="1159917" y="321873"/>
                  </a:lnTo>
                  <a:lnTo>
                    <a:pt x="1546524" y="244949"/>
                  </a:lnTo>
                  <a:lnTo>
                    <a:pt x="1946079" y="312234"/>
                  </a:lnTo>
                  <a:lnTo>
                    <a:pt x="2332686" y="201856"/>
                  </a:lnTo>
                  <a:lnTo>
                    <a:pt x="2732240" y="239656"/>
                  </a:lnTo>
                  <a:lnTo>
                    <a:pt x="3131700" y="201194"/>
                  </a:lnTo>
                  <a:lnTo>
                    <a:pt x="3518402" y="161031"/>
                  </a:lnTo>
                  <a:lnTo>
                    <a:pt x="3917862" y="175962"/>
                  </a:lnTo>
                  <a:lnTo>
                    <a:pt x="4304564" y="68041"/>
                  </a:lnTo>
                </a:path>
              </a:pathLst>
            </a:custGeom>
            <a:ln w="10111">
              <a:solidFill>
                <a:srgbClr val="29B4E8"/>
              </a:solidFill>
            </a:ln>
          </p:spPr>
          <p:txBody>
            <a:bodyPr wrap="square" lIns="0" tIns="0" rIns="0" bIns="0" rtlCol="0"/>
            <a:lstStyle/>
            <a:p>
              <a:endParaRPr sz="3804"/>
            </a:p>
          </p:txBody>
        </p:sp>
        <p:sp>
          <p:nvSpPr>
            <p:cNvPr id="21" name="object 21"/>
            <p:cNvSpPr/>
            <p:nvPr/>
          </p:nvSpPr>
          <p:spPr>
            <a:xfrm>
              <a:off x="878917" y="2077411"/>
              <a:ext cx="4304665" cy="410845"/>
            </a:xfrm>
            <a:custGeom>
              <a:avLst/>
              <a:gdLst/>
              <a:ahLst/>
              <a:cxnLst/>
              <a:rect l="l" t="t" r="r" b="b"/>
              <a:pathLst>
                <a:path w="4304665" h="410844">
                  <a:moveTo>
                    <a:pt x="0" y="0"/>
                  </a:moveTo>
                  <a:lnTo>
                    <a:pt x="399554" y="410516"/>
                  </a:lnTo>
                  <a:lnTo>
                    <a:pt x="760362" y="351169"/>
                  </a:lnTo>
                  <a:lnTo>
                    <a:pt x="1159917" y="360619"/>
                  </a:lnTo>
                  <a:lnTo>
                    <a:pt x="1546524" y="252131"/>
                  </a:lnTo>
                  <a:lnTo>
                    <a:pt x="1946079" y="272638"/>
                  </a:lnTo>
                  <a:lnTo>
                    <a:pt x="2332686" y="223780"/>
                  </a:lnTo>
                  <a:lnTo>
                    <a:pt x="2732240" y="251847"/>
                  </a:lnTo>
                  <a:lnTo>
                    <a:pt x="3131700" y="207904"/>
                  </a:lnTo>
                  <a:lnTo>
                    <a:pt x="3518402" y="122380"/>
                  </a:lnTo>
                  <a:lnTo>
                    <a:pt x="3917862" y="184562"/>
                  </a:lnTo>
                  <a:lnTo>
                    <a:pt x="4304564" y="18994"/>
                  </a:lnTo>
                </a:path>
              </a:pathLst>
            </a:custGeom>
            <a:ln w="10111">
              <a:solidFill>
                <a:srgbClr val="50A7F5"/>
              </a:solidFill>
            </a:ln>
          </p:spPr>
          <p:txBody>
            <a:bodyPr wrap="square" lIns="0" tIns="0" rIns="0" bIns="0" rtlCol="0"/>
            <a:lstStyle/>
            <a:p>
              <a:endParaRPr sz="3804"/>
            </a:p>
          </p:txBody>
        </p:sp>
        <p:sp>
          <p:nvSpPr>
            <p:cNvPr id="22" name="object 22"/>
            <p:cNvSpPr/>
            <p:nvPr/>
          </p:nvSpPr>
          <p:spPr>
            <a:xfrm>
              <a:off x="878917" y="1958244"/>
              <a:ext cx="4304665" cy="405130"/>
            </a:xfrm>
            <a:custGeom>
              <a:avLst/>
              <a:gdLst/>
              <a:ahLst/>
              <a:cxnLst/>
              <a:rect l="l" t="t" r="r" b="b"/>
              <a:pathLst>
                <a:path w="4304665" h="405130">
                  <a:moveTo>
                    <a:pt x="0" y="50558"/>
                  </a:moveTo>
                  <a:lnTo>
                    <a:pt x="399554" y="404846"/>
                  </a:lnTo>
                  <a:lnTo>
                    <a:pt x="760362" y="342947"/>
                  </a:lnTo>
                  <a:lnTo>
                    <a:pt x="1159917" y="349657"/>
                  </a:lnTo>
                  <a:lnTo>
                    <a:pt x="1546524" y="287663"/>
                  </a:lnTo>
                  <a:lnTo>
                    <a:pt x="1946079" y="285017"/>
                  </a:lnTo>
                  <a:lnTo>
                    <a:pt x="2332686" y="206203"/>
                  </a:lnTo>
                  <a:lnTo>
                    <a:pt x="2732240" y="204313"/>
                  </a:lnTo>
                  <a:lnTo>
                    <a:pt x="3131700" y="159330"/>
                  </a:lnTo>
                  <a:lnTo>
                    <a:pt x="3518402" y="127577"/>
                  </a:lnTo>
                  <a:lnTo>
                    <a:pt x="3917862" y="72010"/>
                  </a:lnTo>
                  <a:lnTo>
                    <a:pt x="4304564" y="0"/>
                  </a:lnTo>
                </a:path>
              </a:pathLst>
            </a:custGeom>
            <a:ln w="10111">
              <a:solidFill>
                <a:srgbClr val="7698FF"/>
              </a:solidFill>
            </a:ln>
          </p:spPr>
          <p:txBody>
            <a:bodyPr wrap="square" lIns="0" tIns="0" rIns="0" bIns="0" rtlCol="0"/>
            <a:lstStyle/>
            <a:p>
              <a:endParaRPr sz="3804"/>
            </a:p>
          </p:txBody>
        </p:sp>
        <p:sp>
          <p:nvSpPr>
            <p:cNvPr id="23" name="object 23"/>
            <p:cNvSpPr/>
            <p:nvPr/>
          </p:nvSpPr>
          <p:spPr>
            <a:xfrm>
              <a:off x="878917" y="1846732"/>
              <a:ext cx="4304665" cy="504190"/>
            </a:xfrm>
            <a:custGeom>
              <a:avLst/>
              <a:gdLst/>
              <a:ahLst/>
              <a:cxnLst/>
              <a:rect l="l" t="t" r="r" b="b"/>
              <a:pathLst>
                <a:path w="4304665" h="504189">
                  <a:moveTo>
                    <a:pt x="0" y="0"/>
                  </a:moveTo>
                  <a:lnTo>
                    <a:pt x="399554" y="503695"/>
                  </a:lnTo>
                  <a:lnTo>
                    <a:pt x="760362" y="430834"/>
                  </a:lnTo>
                  <a:lnTo>
                    <a:pt x="1159917" y="369124"/>
                  </a:lnTo>
                  <a:lnTo>
                    <a:pt x="1546524" y="349468"/>
                  </a:lnTo>
                  <a:lnTo>
                    <a:pt x="1946079" y="296358"/>
                  </a:lnTo>
                  <a:lnTo>
                    <a:pt x="2332686" y="289081"/>
                  </a:lnTo>
                  <a:lnTo>
                    <a:pt x="2732240" y="188342"/>
                  </a:lnTo>
                  <a:lnTo>
                    <a:pt x="3131700" y="156400"/>
                  </a:lnTo>
                  <a:lnTo>
                    <a:pt x="3518402" y="191649"/>
                  </a:lnTo>
                  <a:lnTo>
                    <a:pt x="3917862" y="83634"/>
                  </a:lnTo>
                  <a:lnTo>
                    <a:pt x="4304564" y="43659"/>
                  </a:lnTo>
                </a:path>
              </a:pathLst>
            </a:custGeom>
            <a:ln w="10111">
              <a:solidFill>
                <a:srgbClr val="B287FD"/>
              </a:solidFill>
            </a:ln>
          </p:spPr>
          <p:txBody>
            <a:bodyPr wrap="square" lIns="0" tIns="0" rIns="0" bIns="0" rtlCol="0"/>
            <a:lstStyle/>
            <a:p>
              <a:endParaRPr sz="3804"/>
            </a:p>
          </p:txBody>
        </p:sp>
        <p:sp>
          <p:nvSpPr>
            <p:cNvPr id="24" name="object 24"/>
            <p:cNvSpPr/>
            <p:nvPr/>
          </p:nvSpPr>
          <p:spPr>
            <a:xfrm>
              <a:off x="878917" y="1683433"/>
              <a:ext cx="4304665" cy="645160"/>
            </a:xfrm>
            <a:custGeom>
              <a:avLst/>
              <a:gdLst/>
              <a:ahLst/>
              <a:cxnLst/>
              <a:rect l="l" t="t" r="r" b="b"/>
              <a:pathLst>
                <a:path w="4304665" h="645160">
                  <a:moveTo>
                    <a:pt x="0" y="5197"/>
                  </a:moveTo>
                  <a:lnTo>
                    <a:pt x="399554" y="644692"/>
                  </a:lnTo>
                  <a:lnTo>
                    <a:pt x="760362" y="473549"/>
                  </a:lnTo>
                  <a:lnTo>
                    <a:pt x="1159917" y="545559"/>
                  </a:lnTo>
                  <a:lnTo>
                    <a:pt x="1546524" y="338222"/>
                  </a:lnTo>
                  <a:lnTo>
                    <a:pt x="1946079" y="425353"/>
                  </a:lnTo>
                  <a:lnTo>
                    <a:pt x="2332686" y="385190"/>
                  </a:lnTo>
                  <a:lnTo>
                    <a:pt x="2732240" y="289837"/>
                  </a:lnTo>
                  <a:lnTo>
                    <a:pt x="3131700" y="405980"/>
                  </a:lnTo>
                  <a:lnTo>
                    <a:pt x="3518402" y="125215"/>
                  </a:lnTo>
                  <a:lnTo>
                    <a:pt x="3917862" y="0"/>
                  </a:lnTo>
                  <a:lnTo>
                    <a:pt x="4304564" y="14080"/>
                  </a:lnTo>
                </a:path>
              </a:pathLst>
            </a:custGeom>
            <a:ln w="10111">
              <a:solidFill>
                <a:srgbClr val="DE71F8"/>
              </a:solidFill>
            </a:ln>
          </p:spPr>
          <p:txBody>
            <a:bodyPr wrap="square" lIns="0" tIns="0" rIns="0" bIns="0" rtlCol="0"/>
            <a:lstStyle/>
            <a:p>
              <a:endParaRPr sz="3804"/>
            </a:p>
          </p:txBody>
        </p:sp>
        <p:sp>
          <p:nvSpPr>
            <p:cNvPr id="25" name="object 25"/>
            <p:cNvSpPr/>
            <p:nvPr/>
          </p:nvSpPr>
          <p:spPr>
            <a:xfrm>
              <a:off x="878917" y="1422702"/>
              <a:ext cx="4304665" cy="678180"/>
            </a:xfrm>
            <a:custGeom>
              <a:avLst/>
              <a:gdLst/>
              <a:ahLst/>
              <a:cxnLst/>
              <a:rect l="l" t="t" r="r" b="b"/>
              <a:pathLst>
                <a:path w="4304665" h="678180">
                  <a:moveTo>
                    <a:pt x="0" y="0"/>
                  </a:moveTo>
                  <a:lnTo>
                    <a:pt x="399554" y="658489"/>
                  </a:lnTo>
                  <a:lnTo>
                    <a:pt x="760362" y="481582"/>
                  </a:lnTo>
                  <a:lnTo>
                    <a:pt x="1159917" y="678146"/>
                  </a:lnTo>
                  <a:lnTo>
                    <a:pt x="1546524" y="411083"/>
                  </a:lnTo>
                  <a:lnTo>
                    <a:pt x="1946079" y="429700"/>
                  </a:lnTo>
                  <a:lnTo>
                    <a:pt x="2332686" y="362320"/>
                  </a:lnTo>
                  <a:lnTo>
                    <a:pt x="2732240" y="239940"/>
                  </a:lnTo>
                  <a:lnTo>
                    <a:pt x="3131700" y="298342"/>
                  </a:lnTo>
                  <a:lnTo>
                    <a:pt x="3518402" y="278969"/>
                  </a:lnTo>
                  <a:lnTo>
                    <a:pt x="3917862" y="162921"/>
                  </a:lnTo>
                  <a:lnTo>
                    <a:pt x="4304564" y="130412"/>
                  </a:lnTo>
                </a:path>
              </a:pathLst>
            </a:custGeom>
            <a:ln w="10111">
              <a:solidFill>
                <a:srgbClr val="F069DD"/>
              </a:solidFill>
            </a:ln>
          </p:spPr>
          <p:txBody>
            <a:bodyPr wrap="square" lIns="0" tIns="0" rIns="0" bIns="0" rtlCol="0"/>
            <a:lstStyle/>
            <a:p>
              <a:endParaRPr sz="3804"/>
            </a:p>
          </p:txBody>
        </p:sp>
        <p:sp>
          <p:nvSpPr>
            <p:cNvPr id="26" name="object 26"/>
            <p:cNvSpPr/>
            <p:nvPr/>
          </p:nvSpPr>
          <p:spPr>
            <a:xfrm>
              <a:off x="878917" y="1327727"/>
              <a:ext cx="1946275" cy="666115"/>
            </a:xfrm>
            <a:custGeom>
              <a:avLst/>
              <a:gdLst/>
              <a:ahLst/>
              <a:cxnLst/>
              <a:rect l="l" t="t" r="r" b="b"/>
              <a:pathLst>
                <a:path w="1946275" h="666114">
                  <a:moveTo>
                    <a:pt x="0" y="0"/>
                  </a:moveTo>
                  <a:lnTo>
                    <a:pt x="399554" y="467879"/>
                  </a:lnTo>
                  <a:lnTo>
                    <a:pt x="760362" y="665860"/>
                  </a:lnTo>
                  <a:lnTo>
                    <a:pt x="1159917" y="383016"/>
                  </a:lnTo>
                  <a:lnTo>
                    <a:pt x="1546524" y="394356"/>
                  </a:lnTo>
                  <a:lnTo>
                    <a:pt x="1946079" y="597724"/>
                  </a:lnTo>
                </a:path>
              </a:pathLst>
            </a:custGeom>
            <a:ln w="10111">
              <a:solidFill>
                <a:srgbClr val="FF61C3"/>
              </a:solidFill>
            </a:ln>
          </p:spPr>
          <p:txBody>
            <a:bodyPr wrap="square" lIns="0" tIns="0" rIns="0" bIns="0" rtlCol="0"/>
            <a:lstStyle/>
            <a:p>
              <a:endParaRPr sz="3804"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6763874" y="5864945"/>
            <a:ext cx="543540" cy="291367"/>
          </a:xfrm>
          <a:prstGeom prst="rect">
            <a:avLst/>
          </a:prstGeom>
        </p:spPr>
        <p:txBody>
          <a:bodyPr vert="horz" wrap="square" lIns="0" tIns="30866" rIns="0" bIns="0" rtlCol="0">
            <a:spAutoFit/>
          </a:bodyPr>
          <a:lstStyle/>
          <a:p>
            <a:pPr marL="26841">
              <a:spcBef>
                <a:spcPts val="241"/>
              </a:spcBef>
            </a:pPr>
            <a:r>
              <a:rPr sz="1691" spc="21" dirty="0">
                <a:solidFill>
                  <a:srgbClr val="F8766D"/>
                </a:solidFill>
                <a:latin typeface="Microsoft Sans Serif"/>
                <a:cs typeface="Microsoft Sans Serif"/>
              </a:rPr>
              <a:t>1991</a:t>
            </a:r>
            <a:endParaRPr sz="1691">
              <a:latin typeface="Microsoft Sans Serif"/>
              <a:cs typeface="Microsoft Sans Serif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0931446" y="5768675"/>
            <a:ext cx="543540" cy="291367"/>
          </a:xfrm>
          <a:prstGeom prst="rect">
            <a:avLst/>
          </a:prstGeom>
        </p:spPr>
        <p:txBody>
          <a:bodyPr vert="horz" wrap="square" lIns="0" tIns="30866" rIns="0" bIns="0" rtlCol="0">
            <a:spAutoFit/>
          </a:bodyPr>
          <a:lstStyle/>
          <a:p>
            <a:pPr marL="26841">
              <a:spcBef>
                <a:spcPts val="241"/>
              </a:spcBef>
            </a:pPr>
            <a:r>
              <a:rPr sz="1691" spc="21" dirty="0">
                <a:solidFill>
                  <a:srgbClr val="F8766D"/>
                </a:solidFill>
                <a:latin typeface="Microsoft Sans Serif"/>
                <a:cs typeface="Microsoft Sans Serif"/>
              </a:rPr>
              <a:t>1991</a:t>
            </a:r>
            <a:endParaRPr sz="1691">
              <a:latin typeface="Microsoft Sans Serif"/>
              <a:cs typeface="Microsoft Sans Serif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345195" y="5672207"/>
            <a:ext cx="543540" cy="291367"/>
          </a:xfrm>
          <a:prstGeom prst="rect">
            <a:avLst/>
          </a:prstGeom>
        </p:spPr>
        <p:txBody>
          <a:bodyPr vert="horz" wrap="square" lIns="0" tIns="30866" rIns="0" bIns="0" rtlCol="0">
            <a:spAutoFit/>
          </a:bodyPr>
          <a:lstStyle/>
          <a:p>
            <a:pPr marL="26841">
              <a:spcBef>
                <a:spcPts val="241"/>
              </a:spcBef>
            </a:pPr>
            <a:r>
              <a:rPr sz="1691" spc="21" dirty="0">
                <a:solidFill>
                  <a:srgbClr val="E88548"/>
                </a:solidFill>
                <a:latin typeface="Microsoft Sans Serif"/>
                <a:cs typeface="Microsoft Sans Serif"/>
              </a:rPr>
              <a:t>1992</a:t>
            </a:r>
            <a:endParaRPr sz="1691">
              <a:latin typeface="Microsoft Sans Serif"/>
              <a:cs typeface="Microsoft Sans Serif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345195" y="5535989"/>
            <a:ext cx="543540" cy="291367"/>
          </a:xfrm>
          <a:prstGeom prst="rect">
            <a:avLst/>
          </a:prstGeom>
        </p:spPr>
        <p:txBody>
          <a:bodyPr vert="horz" wrap="square" lIns="0" tIns="30866" rIns="0" bIns="0" rtlCol="0">
            <a:spAutoFit/>
          </a:bodyPr>
          <a:lstStyle/>
          <a:p>
            <a:pPr marL="26841">
              <a:spcBef>
                <a:spcPts val="241"/>
              </a:spcBef>
            </a:pPr>
            <a:r>
              <a:rPr sz="1691" spc="21" dirty="0">
                <a:solidFill>
                  <a:srgbClr val="D59111"/>
                </a:solidFill>
                <a:latin typeface="Microsoft Sans Serif"/>
                <a:cs typeface="Microsoft Sans Serif"/>
              </a:rPr>
              <a:t>1993</a:t>
            </a:r>
            <a:endParaRPr sz="1691">
              <a:latin typeface="Microsoft Sans Serif"/>
              <a:cs typeface="Microsoft Sans Serif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0877763" y="5534392"/>
            <a:ext cx="650906" cy="291367"/>
          </a:xfrm>
          <a:prstGeom prst="rect">
            <a:avLst/>
          </a:prstGeom>
        </p:spPr>
        <p:txBody>
          <a:bodyPr vert="horz" wrap="square" lIns="0" tIns="30866" rIns="0" bIns="0" rtlCol="0">
            <a:spAutoFit/>
          </a:bodyPr>
          <a:lstStyle/>
          <a:p>
            <a:pPr marL="80524">
              <a:spcBef>
                <a:spcPts val="241"/>
              </a:spcBef>
            </a:pPr>
            <a:r>
              <a:rPr sz="1691" spc="-180" dirty="0">
                <a:solidFill>
                  <a:srgbClr val="BA9D00"/>
                </a:solidFill>
                <a:latin typeface="Microsoft Sans Serif"/>
                <a:cs typeface="Microsoft Sans Serif"/>
              </a:rPr>
              <a:t>1994</a:t>
            </a:r>
            <a:r>
              <a:rPr sz="2536" spc="-268" baseline="-13888" dirty="0">
                <a:solidFill>
                  <a:srgbClr val="E88548"/>
                </a:solidFill>
                <a:latin typeface="Microsoft Sans Serif"/>
                <a:cs typeface="Microsoft Sans Serif"/>
              </a:rPr>
              <a:t>2</a:t>
            </a:r>
            <a:endParaRPr sz="2536" baseline="-13888">
              <a:latin typeface="Microsoft Sans Serif"/>
              <a:cs typeface="Microsoft Sans Serif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345195" y="5469281"/>
            <a:ext cx="543540" cy="291367"/>
          </a:xfrm>
          <a:prstGeom prst="rect">
            <a:avLst/>
          </a:prstGeom>
        </p:spPr>
        <p:txBody>
          <a:bodyPr vert="horz" wrap="square" lIns="0" tIns="30866" rIns="0" bIns="0" rtlCol="0">
            <a:spAutoFit/>
          </a:bodyPr>
          <a:lstStyle/>
          <a:p>
            <a:pPr marL="26841">
              <a:spcBef>
                <a:spcPts val="241"/>
              </a:spcBef>
            </a:pPr>
            <a:r>
              <a:rPr sz="1691" spc="21" dirty="0">
                <a:solidFill>
                  <a:srgbClr val="9BA800"/>
                </a:solidFill>
                <a:latin typeface="Microsoft Sans Serif"/>
                <a:cs typeface="Microsoft Sans Serif"/>
              </a:rPr>
              <a:t>199</a:t>
            </a:r>
            <a:r>
              <a:rPr sz="1691" spc="-951" dirty="0">
                <a:solidFill>
                  <a:srgbClr val="9BA800"/>
                </a:solidFill>
                <a:latin typeface="Microsoft Sans Serif"/>
                <a:cs typeface="Microsoft Sans Serif"/>
              </a:rPr>
              <a:t>5</a:t>
            </a:r>
            <a:r>
              <a:rPr sz="1691" spc="21" dirty="0">
                <a:solidFill>
                  <a:srgbClr val="BA9D00"/>
                </a:solidFill>
                <a:latin typeface="Microsoft Sans Serif"/>
                <a:cs typeface="Microsoft Sans Serif"/>
              </a:rPr>
              <a:t>4</a:t>
            </a:r>
            <a:endParaRPr sz="1691">
              <a:latin typeface="Microsoft Sans Serif"/>
              <a:cs typeface="Microsoft Sans Serif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0877763" y="5384794"/>
            <a:ext cx="650906" cy="291367"/>
          </a:xfrm>
          <a:prstGeom prst="rect">
            <a:avLst/>
          </a:prstGeom>
        </p:spPr>
        <p:txBody>
          <a:bodyPr vert="horz" wrap="square" lIns="0" tIns="30866" rIns="0" bIns="0" rtlCol="0">
            <a:spAutoFit/>
          </a:bodyPr>
          <a:lstStyle/>
          <a:p>
            <a:pPr marL="80524">
              <a:spcBef>
                <a:spcPts val="241"/>
              </a:spcBef>
            </a:pPr>
            <a:r>
              <a:rPr sz="1691" spc="-180" dirty="0">
                <a:solidFill>
                  <a:srgbClr val="9BA800"/>
                </a:solidFill>
                <a:latin typeface="Microsoft Sans Serif"/>
                <a:cs typeface="Microsoft Sans Serif"/>
              </a:rPr>
              <a:t>1995</a:t>
            </a:r>
            <a:r>
              <a:rPr sz="2536" spc="-268" baseline="-6944" dirty="0">
                <a:solidFill>
                  <a:srgbClr val="D59111"/>
                </a:solidFill>
                <a:latin typeface="Microsoft Sans Serif"/>
                <a:cs typeface="Microsoft Sans Serif"/>
              </a:rPr>
              <a:t>3</a:t>
            </a:r>
            <a:endParaRPr sz="2536" baseline="-6944">
              <a:latin typeface="Microsoft Sans Serif"/>
              <a:cs typeface="Microsoft Sans Serif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10931446" y="5237793"/>
            <a:ext cx="543540" cy="291367"/>
          </a:xfrm>
          <a:prstGeom prst="rect">
            <a:avLst/>
          </a:prstGeom>
        </p:spPr>
        <p:txBody>
          <a:bodyPr vert="horz" wrap="square" lIns="0" tIns="30866" rIns="0" bIns="0" rtlCol="0">
            <a:spAutoFit/>
          </a:bodyPr>
          <a:lstStyle/>
          <a:p>
            <a:pPr marL="26841">
              <a:spcBef>
                <a:spcPts val="241"/>
              </a:spcBef>
            </a:pPr>
            <a:r>
              <a:rPr sz="1691" spc="21" dirty="0">
                <a:solidFill>
                  <a:srgbClr val="76B01C"/>
                </a:solidFill>
                <a:latin typeface="Microsoft Sans Serif"/>
                <a:cs typeface="Microsoft Sans Serif"/>
              </a:rPr>
              <a:t>1996</a:t>
            </a:r>
            <a:endParaRPr sz="1691">
              <a:latin typeface="Microsoft Sans Serif"/>
              <a:cs typeface="Microsoft Sans Serif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291512" y="5272147"/>
            <a:ext cx="650906" cy="291367"/>
          </a:xfrm>
          <a:prstGeom prst="rect">
            <a:avLst/>
          </a:prstGeom>
        </p:spPr>
        <p:txBody>
          <a:bodyPr vert="horz" wrap="square" lIns="0" tIns="30866" rIns="0" bIns="0" rtlCol="0">
            <a:spAutoFit/>
          </a:bodyPr>
          <a:lstStyle/>
          <a:p>
            <a:pPr marL="80524">
              <a:spcBef>
                <a:spcPts val="241"/>
              </a:spcBef>
            </a:pPr>
            <a:r>
              <a:rPr sz="2536" spc="-268" baseline="6944" dirty="0">
                <a:solidFill>
                  <a:srgbClr val="3EB831"/>
                </a:solidFill>
                <a:latin typeface="Microsoft Sans Serif"/>
                <a:cs typeface="Microsoft Sans Serif"/>
              </a:rPr>
              <a:t>1997</a:t>
            </a:r>
            <a:r>
              <a:rPr sz="1691" spc="-180" dirty="0">
                <a:solidFill>
                  <a:srgbClr val="76B01C"/>
                </a:solidFill>
                <a:latin typeface="Microsoft Sans Serif"/>
                <a:cs typeface="Microsoft Sans Serif"/>
              </a:rPr>
              <a:t>6</a:t>
            </a:r>
            <a:endParaRPr sz="1691">
              <a:latin typeface="Microsoft Sans Serif"/>
              <a:cs typeface="Microsoft Sans Serif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0931446" y="5054041"/>
            <a:ext cx="543540" cy="291367"/>
          </a:xfrm>
          <a:prstGeom prst="rect">
            <a:avLst/>
          </a:prstGeom>
        </p:spPr>
        <p:txBody>
          <a:bodyPr vert="horz" wrap="square" lIns="0" tIns="30866" rIns="0" bIns="0" rtlCol="0">
            <a:spAutoFit/>
          </a:bodyPr>
          <a:lstStyle/>
          <a:p>
            <a:pPr marL="26841">
              <a:spcBef>
                <a:spcPts val="241"/>
              </a:spcBef>
            </a:pPr>
            <a:r>
              <a:rPr sz="1691" spc="21" dirty="0">
                <a:solidFill>
                  <a:srgbClr val="3EB831"/>
                </a:solidFill>
                <a:latin typeface="Microsoft Sans Serif"/>
                <a:cs typeface="Microsoft Sans Serif"/>
              </a:rPr>
              <a:t>1997</a:t>
            </a:r>
            <a:endParaRPr sz="1691">
              <a:latin typeface="Microsoft Sans Serif"/>
              <a:cs typeface="Microsoft Sans Serif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1345195" y="5214225"/>
            <a:ext cx="543540" cy="291367"/>
          </a:xfrm>
          <a:prstGeom prst="rect">
            <a:avLst/>
          </a:prstGeom>
        </p:spPr>
        <p:txBody>
          <a:bodyPr vert="horz" wrap="square" lIns="0" tIns="30866" rIns="0" bIns="0" rtlCol="0">
            <a:spAutoFit/>
          </a:bodyPr>
          <a:lstStyle/>
          <a:p>
            <a:pPr marL="26841">
              <a:spcBef>
                <a:spcPts val="241"/>
              </a:spcBef>
            </a:pPr>
            <a:r>
              <a:rPr sz="1691" spc="21" dirty="0">
                <a:solidFill>
                  <a:srgbClr val="18BC5A"/>
                </a:solidFill>
                <a:latin typeface="Microsoft Sans Serif"/>
                <a:cs typeface="Microsoft Sans Serif"/>
              </a:rPr>
              <a:t>1998</a:t>
            </a:r>
            <a:endParaRPr sz="1691">
              <a:latin typeface="Microsoft Sans Serif"/>
              <a:cs typeface="Microsoft Sans Serif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10877763" y="4876681"/>
            <a:ext cx="650906" cy="291367"/>
          </a:xfrm>
          <a:prstGeom prst="rect">
            <a:avLst/>
          </a:prstGeom>
        </p:spPr>
        <p:txBody>
          <a:bodyPr vert="horz" wrap="square" lIns="0" tIns="30866" rIns="0" bIns="0" rtlCol="0">
            <a:spAutoFit/>
          </a:bodyPr>
          <a:lstStyle/>
          <a:p>
            <a:pPr marL="80524">
              <a:spcBef>
                <a:spcPts val="241"/>
              </a:spcBef>
            </a:pPr>
            <a:r>
              <a:rPr sz="1691" spc="-180" dirty="0">
                <a:solidFill>
                  <a:srgbClr val="17BF88"/>
                </a:solidFill>
                <a:latin typeface="Microsoft Sans Serif"/>
                <a:cs typeface="Microsoft Sans Serif"/>
              </a:rPr>
              <a:t>1999</a:t>
            </a:r>
            <a:r>
              <a:rPr sz="2536" spc="-268" baseline="-31250" dirty="0">
                <a:solidFill>
                  <a:srgbClr val="18BC5A"/>
                </a:solidFill>
                <a:latin typeface="Microsoft Sans Serif"/>
                <a:cs typeface="Microsoft Sans Serif"/>
              </a:rPr>
              <a:t>8</a:t>
            </a:r>
            <a:endParaRPr sz="2536" baseline="-31250">
              <a:latin typeface="Microsoft Sans Serif"/>
              <a:cs typeface="Microsoft Sans Serif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1345195" y="4755845"/>
            <a:ext cx="543540" cy="291367"/>
          </a:xfrm>
          <a:prstGeom prst="rect">
            <a:avLst/>
          </a:prstGeom>
        </p:spPr>
        <p:txBody>
          <a:bodyPr vert="horz" wrap="square" lIns="0" tIns="30866" rIns="0" bIns="0" rtlCol="0">
            <a:spAutoFit/>
          </a:bodyPr>
          <a:lstStyle/>
          <a:p>
            <a:pPr marL="26841">
              <a:spcBef>
                <a:spcPts val="241"/>
              </a:spcBef>
            </a:pPr>
            <a:r>
              <a:rPr sz="1691" spc="21" dirty="0">
                <a:solidFill>
                  <a:srgbClr val="11BFAF"/>
                </a:solidFill>
                <a:latin typeface="Microsoft Sans Serif"/>
                <a:cs typeface="Microsoft Sans Serif"/>
              </a:rPr>
              <a:t>2000</a:t>
            </a:r>
            <a:endParaRPr sz="1691">
              <a:latin typeface="Microsoft Sans Serif"/>
              <a:cs typeface="Microsoft Sans Serif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1345195" y="4510776"/>
            <a:ext cx="543540" cy="291367"/>
          </a:xfrm>
          <a:prstGeom prst="rect">
            <a:avLst/>
          </a:prstGeom>
        </p:spPr>
        <p:txBody>
          <a:bodyPr vert="horz" wrap="square" lIns="0" tIns="30866" rIns="0" bIns="0" rtlCol="0">
            <a:spAutoFit/>
          </a:bodyPr>
          <a:lstStyle/>
          <a:p>
            <a:pPr marL="26841">
              <a:spcBef>
                <a:spcPts val="241"/>
              </a:spcBef>
            </a:pPr>
            <a:r>
              <a:rPr sz="1691" spc="21" dirty="0">
                <a:solidFill>
                  <a:srgbClr val="14BBCF"/>
                </a:solidFill>
                <a:latin typeface="Microsoft Sans Serif"/>
                <a:cs typeface="Microsoft Sans Serif"/>
              </a:rPr>
              <a:t>2001</a:t>
            </a:r>
            <a:endParaRPr sz="1691">
              <a:latin typeface="Microsoft Sans Serif"/>
              <a:cs typeface="Microsoft Sans Serif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10877763" y="4699920"/>
            <a:ext cx="650906" cy="291367"/>
          </a:xfrm>
          <a:prstGeom prst="rect">
            <a:avLst/>
          </a:prstGeom>
        </p:spPr>
        <p:txBody>
          <a:bodyPr vert="horz" wrap="square" lIns="0" tIns="30866" rIns="0" bIns="0" rtlCol="0">
            <a:spAutoFit/>
          </a:bodyPr>
          <a:lstStyle/>
          <a:p>
            <a:pPr marL="80524">
              <a:spcBef>
                <a:spcPts val="241"/>
              </a:spcBef>
            </a:pPr>
            <a:r>
              <a:rPr sz="1691" spc="-180" dirty="0">
                <a:solidFill>
                  <a:srgbClr val="14BBCF"/>
                </a:solidFill>
                <a:latin typeface="Microsoft Sans Serif"/>
                <a:cs typeface="Microsoft Sans Serif"/>
              </a:rPr>
              <a:t>2001</a:t>
            </a:r>
            <a:r>
              <a:rPr sz="2536" spc="-268" baseline="-27777" dirty="0">
                <a:solidFill>
                  <a:srgbClr val="11BFAF"/>
                </a:solidFill>
                <a:latin typeface="Microsoft Sans Serif"/>
                <a:cs typeface="Microsoft Sans Serif"/>
              </a:rPr>
              <a:t>0</a:t>
            </a:r>
            <a:endParaRPr sz="2536" baseline="-27777">
              <a:latin typeface="Microsoft Sans Serif"/>
              <a:cs typeface="Microsoft Sans Serif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10931446" y="4432081"/>
            <a:ext cx="543540" cy="291367"/>
          </a:xfrm>
          <a:prstGeom prst="rect">
            <a:avLst/>
          </a:prstGeom>
        </p:spPr>
        <p:txBody>
          <a:bodyPr vert="horz" wrap="square" lIns="0" tIns="30866" rIns="0" bIns="0" rtlCol="0">
            <a:spAutoFit/>
          </a:bodyPr>
          <a:lstStyle/>
          <a:p>
            <a:pPr marL="26841">
              <a:spcBef>
                <a:spcPts val="241"/>
              </a:spcBef>
            </a:pPr>
            <a:r>
              <a:rPr sz="1691" spc="21" dirty="0">
                <a:solidFill>
                  <a:srgbClr val="29B4E8"/>
                </a:solidFill>
                <a:latin typeface="Microsoft Sans Serif"/>
                <a:cs typeface="Microsoft Sans Serif"/>
              </a:rPr>
              <a:t>2002</a:t>
            </a:r>
            <a:endParaRPr sz="1691">
              <a:latin typeface="Microsoft Sans Serif"/>
              <a:cs typeface="Microsoft Sans Serif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1291512" y="4222964"/>
            <a:ext cx="650906" cy="291367"/>
          </a:xfrm>
          <a:prstGeom prst="rect">
            <a:avLst/>
          </a:prstGeom>
        </p:spPr>
        <p:txBody>
          <a:bodyPr vert="horz" wrap="square" lIns="0" tIns="30866" rIns="0" bIns="0" rtlCol="0">
            <a:spAutoFit/>
          </a:bodyPr>
          <a:lstStyle/>
          <a:p>
            <a:pPr marL="80524">
              <a:spcBef>
                <a:spcPts val="241"/>
              </a:spcBef>
            </a:pPr>
            <a:r>
              <a:rPr sz="1691" spc="-180" dirty="0">
                <a:solidFill>
                  <a:srgbClr val="50A7F5"/>
                </a:solidFill>
                <a:latin typeface="Microsoft Sans Serif"/>
                <a:cs typeface="Microsoft Sans Serif"/>
              </a:rPr>
              <a:t>2003</a:t>
            </a:r>
            <a:r>
              <a:rPr sz="2536" spc="-268" baseline="-17361" dirty="0">
                <a:solidFill>
                  <a:srgbClr val="29B4E8"/>
                </a:solidFill>
                <a:latin typeface="Microsoft Sans Serif"/>
                <a:cs typeface="Microsoft Sans Serif"/>
              </a:rPr>
              <a:t>2</a:t>
            </a:r>
            <a:endParaRPr sz="2536" baseline="-17361">
              <a:latin typeface="Microsoft Sans Serif"/>
              <a:cs typeface="Microsoft Sans Serif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10931446" y="4263109"/>
            <a:ext cx="543540" cy="291367"/>
          </a:xfrm>
          <a:prstGeom prst="rect">
            <a:avLst/>
          </a:prstGeom>
        </p:spPr>
        <p:txBody>
          <a:bodyPr vert="horz" wrap="square" lIns="0" tIns="30866" rIns="0" bIns="0" rtlCol="0">
            <a:spAutoFit/>
          </a:bodyPr>
          <a:lstStyle/>
          <a:p>
            <a:pPr marL="26841">
              <a:spcBef>
                <a:spcPts val="241"/>
              </a:spcBef>
            </a:pPr>
            <a:r>
              <a:rPr sz="1691" spc="21" dirty="0">
                <a:solidFill>
                  <a:srgbClr val="50A7F5"/>
                </a:solidFill>
                <a:latin typeface="Microsoft Sans Serif"/>
                <a:cs typeface="Microsoft Sans Serif"/>
              </a:rPr>
              <a:t>2003</a:t>
            </a:r>
            <a:endParaRPr sz="1691">
              <a:latin typeface="Microsoft Sans Serif"/>
              <a:cs typeface="Microsoft Sans Serif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1345195" y="4077960"/>
            <a:ext cx="543540" cy="291367"/>
          </a:xfrm>
          <a:prstGeom prst="rect">
            <a:avLst/>
          </a:prstGeom>
        </p:spPr>
        <p:txBody>
          <a:bodyPr vert="horz" wrap="square" lIns="0" tIns="30866" rIns="0" bIns="0" rtlCol="0">
            <a:spAutoFit/>
          </a:bodyPr>
          <a:lstStyle/>
          <a:p>
            <a:pPr marL="26841">
              <a:spcBef>
                <a:spcPts val="241"/>
              </a:spcBef>
            </a:pPr>
            <a:r>
              <a:rPr sz="1691" spc="21" dirty="0">
                <a:solidFill>
                  <a:srgbClr val="7698FF"/>
                </a:solidFill>
                <a:latin typeface="Microsoft Sans Serif"/>
                <a:cs typeface="Microsoft Sans Serif"/>
              </a:rPr>
              <a:t>2004</a:t>
            </a:r>
            <a:endParaRPr sz="1691">
              <a:latin typeface="Microsoft Sans Serif"/>
              <a:cs typeface="Microsoft Sans Serif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10931446" y="3971103"/>
            <a:ext cx="543540" cy="291367"/>
          </a:xfrm>
          <a:prstGeom prst="rect">
            <a:avLst/>
          </a:prstGeom>
        </p:spPr>
        <p:txBody>
          <a:bodyPr vert="horz" wrap="square" lIns="0" tIns="30866" rIns="0" bIns="0" rtlCol="0">
            <a:spAutoFit/>
          </a:bodyPr>
          <a:lstStyle/>
          <a:p>
            <a:pPr marL="26841">
              <a:spcBef>
                <a:spcPts val="241"/>
              </a:spcBef>
            </a:pPr>
            <a:r>
              <a:rPr sz="1691" spc="21" dirty="0">
                <a:solidFill>
                  <a:srgbClr val="7698FF"/>
                </a:solidFill>
                <a:latin typeface="Microsoft Sans Serif"/>
                <a:cs typeface="Microsoft Sans Serif"/>
              </a:rPr>
              <a:t>2004</a:t>
            </a:r>
            <a:endParaRPr sz="1691">
              <a:latin typeface="Microsoft Sans Serif"/>
              <a:cs typeface="Microsoft Sans Serif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10931446" y="3827698"/>
            <a:ext cx="543540" cy="291367"/>
          </a:xfrm>
          <a:prstGeom prst="rect">
            <a:avLst/>
          </a:prstGeom>
        </p:spPr>
        <p:txBody>
          <a:bodyPr vert="horz" wrap="square" lIns="0" tIns="30866" rIns="0" bIns="0" rtlCol="0">
            <a:spAutoFit/>
          </a:bodyPr>
          <a:lstStyle/>
          <a:p>
            <a:pPr marL="26841">
              <a:spcBef>
                <a:spcPts val="241"/>
              </a:spcBef>
            </a:pPr>
            <a:r>
              <a:rPr sz="1691" spc="21" dirty="0">
                <a:solidFill>
                  <a:srgbClr val="B287FD"/>
                </a:solidFill>
                <a:latin typeface="Microsoft Sans Serif"/>
                <a:cs typeface="Microsoft Sans Serif"/>
              </a:rPr>
              <a:t>2005</a:t>
            </a:r>
            <a:endParaRPr sz="1691">
              <a:latin typeface="Microsoft Sans Serif"/>
              <a:cs typeface="Microsoft Sans Serif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1345195" y="3401074"/>
            <a:ext cx="543540" cy="291367"/>
          </a:xfrm>
          <a:prstGeom prst="rect">
            <a:avLst/>
          </a:prstGeom>
        </p:spPr>
        <p:txBody>
          <a:bodyPr vert="horz" wrap="square" lIns="0" tIns="30866" rIns="0" bIns="0" rtlCol="0">
            <a:spAutoFit/>
          </a:bodyPr>
          <a:lstStyle/>
          <a:p>
            <a:pPr marL="26841">
              <a:spcBef>
                <a:spcPts val="241"/>
              </a:spcBef>
            </a:pPr>
            <a:r>
              <a:rPr sz="1691" spc="21" dirty="0">
                <a:solidFill>
                  <a:srgbClr val="DE71F8"/>
                </a:solidFill>
                <a:latin typeface="Microsoft Sans Serif"/>
                <a:cs typeface="Microsoft Sans Serif"/>
              </a:rPr>
              <a:t>2006</a:t>
            </a:r>
            <a:endParaRPr sz="1691">
              <a:latin typeface="Microsoft Sans Serif"/>
              <a:cs typeface="Microsoft Sans Serif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10931446" y="3420047"/>
            <a:ext cx="543540" cy="291367"/>
          </a:xfrm>
          <a:prstGeom prst="rect">
            <a:avLst/>
          </a:prstGeom>
        </p:spPr>
        <p:txBody>
          <a:bodyPr vert="horz" wrap="square" lIns="0" tIns="30866" rIns="0" bIns="0" rtlCol="0">
            <a:spAutoFit/>
          </a:bodyPr>
          <a:lstStyle/>
          <a:p>
            <a:pPr marL="26841">
              <a:spcBef>
                <a:spcPts val="241"/>
              </a:spcBef>
            </a:pPr>
            <a:r>
              <a:rPr sz="1691" spc="21" dirty="0">
                <a:solidFill>
                  <a:srgbClr val="DE71F8"/>
                </a:solidFill>
                <a:latin typeface="Microsoft Sans Serif"/>
                <a:cs typeface="Microsoft Sans Serif"/>
              </a:rPr>
              <a:t>2006</a:t>
            </a:r>
            <a:endParaRPr sz="1691">
              <a:latin typeface="Microsoft Sans Serif"/>
              <a:cs typeface="Microsoft Sans Serif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10931446" y="3114862"/>
            <a:ext cx="543540" cy="291367"/>
          </a:xfrm>
          <a:prstGeom prst="rect">
            <a:avLst/>
          </a:prstGeom>
        </p:spPr>
        <p:txBody>
          <a:bodyPr vert="horz" wrap="square" lIns="0" tIns="30866" rIns="0" bIns="0" rtlCol="0">
            <a:spAutoFit/>
          </a:bodyPr>
          <a:lstStyle/>
          <a:p>
            <a:pPr marL="26841">
              <a:spcBef>
                <a:spcPts val="241"/>
              </a:spcBef>
            </a:pPr>
            <a:r>
              <a:rPr sz="1691" spc="21" dirty="0">
                <a:solidFill>
                  <a:srgbClr val="F069DD"/>
                </a:solidFill>
                <a:latin typeface="Microsoft Sans Serif"/>
                <a:cs typeface="Microsoft Sans Serif"/>
              </a:rPr>
              <a:t>2007</a:t>
            </a:r>
            <a:endParaRPr sz="1691">
              <a:latin typeface="Microsoft Sans Serif"/>
              <a:cs typeface="Microsoft Sans Serif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5458040" y="3901598"/>
            <a:ext cx="543540" cy="291367"/>
          </a:xfrm>
          <a:prstGeom prst="rect">
            <a:avLst/>
          </a:prstGeom>
        </p:spPr>
        <p:txBody>
          <a:bodyPr vert="horz" wrap="square" lIns="0" tIns="30866" rIns="0" bIns="0" rtlCol="0">
            <a:spAutoFit/>
          </a:bodyPr>
          <a:lstStyle/>
          <a:p>
            <a:pPr marL="26841">
              <a:spcBef>
                <a:spcPts val="241"/>
              </a:spcBef>
            </a:pPr>
            <a:r>
              <a:rPr sz="1691" spc="21" dirty="0">
                <a:solidFill>
                  <a:srgbClr val="FF61C3"/>
                </a:solidFill>
                <a:latin typeface="Microsoft Sans Serif"/>
                <a:cs typeface="Microsoft Sans Serif"/>
              </a:rPr>
              <a:t>2008</a:t>
            </a:r>
            <a:endParaRPr sz="1691">
              <a:latin typeface="Microsoft Sans Serif"/>
              <a:cs typeface="Microsoft Sans Serif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1026869" y="5017490"/>
            <a:ext cx="915295" cy="291367"/>
          </a:xfrm>
          <a:prstGeom prst="rect">
            <a:avLst/>
          </a:prstGeom>
        </p:spPr>
        <p:txBody>
          <a:bodyPr vert="horz" wrap="square" lIns="0" tIns="30866" rIns="0" bIns="0" rtlCol="0">
            <a:spAutoFit/>
          </a:bodyPr>
          <a:lstStyle/>
          <a:p>
            <a:pPr marL="80524">
              <a:spcBef>
                <a:spcPts val="241"/>
              </a:spcBef>
            </a:pPr>
            <a:r>
              <a:rPr sz="2061" spc="32" baseline="-12820" dirty="0">
                <a:solidFill>
                  <a:srgbClr val="4D4D4D"/>
                </a:solidFill>
                <a:latin typeface="Microsoft Sans Serif"/>
                <a:cs typeface="Microsoft Sans Serif"/>
              </a:rPr>
              <a:t>10 </a:t>
            </a:r>
            <a:r>
              <a:rPr sz="1691" spc="21" dirty="0">
                <a:solidFill>
                  <a:srgbClr val="17BF88"/>
                </a:solidFill>
                <a:latin typeface="Microsoft Sans Serif"/>
                <a:cs typeface="Microsoft Sans Serif"/>
              </a:rPr>
              <a:t>1999</a:t>
            </a:r>
            <a:endParaRPr sz="1691">
              <a:latin typeface="Microsoft Sans Serif"/>
              <a:cs typeface="Microsoft Sans Serif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1026869" y="3735422"/>
            <a:ext cx="915295" cy="291367"/>
          </a:xfrm>
          <a:prstGeom prst="rect">
            <a:avLst/>
          </a:prstGeom>
        </p:spPr>
        <p:txBody>
          <a:bodyPr vert="horz" wrap="square" lIns="0" tIns="30866" rIns="0" bIns="0" rtlCol="0">
            <a:spAutoFit/>
          </a:bodyPr>
          <a:lstStyle/>
          <a:p>
            <a:pPr marL="80524">
              <a:spcBef>
                <a:spcPts val="241"/>
              </a:spcBef>
            </a:pPr>
            <a:r>
              <a:rPr sz="2061" spc="32" baseline="-25641" dirty="0">
                <a:solidFill>
                  <a:srgbClr val="4D4D4D"/>
                </a:solidFill>
                <a:latin typeface="Microsoft Sans Serif"/>
                <a:cs typeface="Microsoft Sans Serif"/>
              </a:rPr>
              <a:t>20 </a:t>
            </a:r>
            <a:r>
              <a:rPr sz="1691" spc="21" dirty="0">
                <a:solidFill>
                  <a:srgbClr val="B287FD"/>
                </a:solidFill>
                <a:latin typeface="Microsoft Sans Serif"/>
                <a:cs typeface="Microsoft Sans Serif"/>
              </a:rPr>
              <a:t>2005</a:t>
            </a:r>
            <a:endParaRPr sz="1691">
              <a:latin typeface="Microsoft Sans Serif"/>
              <a:cs typeface="Microsoft Sans Serif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1351065" y="2764812"/>
            <a:ext cx="9607910" cy="3576628"/>
          </a:xfrm>
          <a:custGeom>
            <a:avLst/>
            <a:gdLst/>
            <a:ahLst/>
            <a:cxnLst/>
            <a:rect l="l" t="t" r="r" b="b"/>
            <a:pathLst>
              <a:path w="4545965" h="1692275">
                <a:moveTo>
                  <a:pt x="0" y="1168044"/>
                </a:moveTo>
                <a:lnTo>
                  <a:pt x="25893" y="1168044"/>
                </a:lnTo>
              </a:path>
              <a:path w="4545965" h="1692275">
                <a:moveTo>
                  <a:pt x="0" y="584022"/>
                </a:moveTo>
                <a:lnTo>
                  <a:pt x="25893" y="584022"/>
                </a:lnTo>
              </a:path>
              <a:path w="4545965" h="1692275">
                <a:moveTo>
                  <a:pt x="0" y="0"/>
                </a:moveTo>
                <a:lnTo>
                  <a:pt x="25893" y="0"/>
                </a:lnTo>
              </a:path>
              <a:path w="4545965" h="1692275">
                <a:moveTo>
                  <a:pt x="241074" y="1692057"/>
                </a:moveTo>
                <a:lnTo>
                  <a:pt x="241074" y="1666164"/>
                </a:lnTo>
              </a:path>
              <a:path w="4545965" h="1692275">
                <a:moveTo>
                  <a:pt x="640628" y="1692057"/>
                </a:moveTo>
                <a:lnTo>
                  <a:pt x="640628" y="1666164"/>
                </a:lnTo>
              </a:path>
              <a:path w="4545965" h="1692275">
                <a:moveTo>
                  <a:pt x="1001437" y="1692057"/>
                </a:moveTo>
                <a:lnTo>
                  <a:pt x="1001437" y="1666164"/>
                </a:lnTo>
              </a:path>
              <a:path w="4545965" h="1692275">
                <a:moveTo>
                  <a:pt x="1400991" y="1692057"/>
                </a:moveTo>
                <a:lnTo>
                  <a:pt x="1400991" y="1666164"/>
                </a:lnTo>
              </a:path>
              <a:path w="4545965" h="1692275">
                <a:moveTo>
                  <a:pt x="1787599" y="1692057"/>
                </a:moveTo>
                <a:lnTo>
                  <a:pt x="1787599" y="1666164"/>
                </a:lnTo>
              </a:path>
              <a:path w="4545965" h="1692275">
                <a:moveTo>
                  <a:pt x="2187153" y="1692057"/>
                </a:moveTo>
                <a:lnTo>
                  <a:pt x="2187153" y="1666164"/>
                </a:lnTo>
              </a:path>
              <a:path w="4545965" h="1692275">
                <a:moveTo>
                  <a:pt x="2573761" y="1692057"/>
                </a:moveTo>
                <a:lnTo>
                  <a:pt x="2573761" y="1666164"/>
                </a:lnTo>
              </a:path>
              <a:path w="4545965" h="1692275">
                <a:moveTo>
                  <a:pt x="2973315" y="1692057"/>
                </a:moveTo>
                <a:lnTo>
                  <a:pt x="2973315" y="1666164"/>
                </a:lnTo>
              </a:path>
              <a:path w="4545965" h="1692275">
                <a:moveTo>
                  <a:pt x="3372775" y="1692057"/>
                </a:moveTo>
                <a:lnTo>
                  <a:pt x="3372775" y="1666164"/>
                </a:lnTo>
              </a:path>
              <a:path w="4545965" h="1692275">
                <a:moveTo>
                  <a:pt x="3759477" y="1692057"/>
                </a:moveTo>
                <a:lnTo>
                  <a:pt x="3759477" y="1666164"/>
                </a:lnTo>
              </a:path>
              <a:path w="4545965" h="1692275">
                <a:moveTo>
                  <a:pt x="4158937" y="1692057"/>
                </a:moveTo>
                <a:lnTo>
                  <a:pt x="4158937" y="1666164"/>
                </a:lnTo>
              </a:path>
              <a:path w="4545965" h="1692275">
                <a:moveTo>
                  <a:pt x="4545639" y="1692057"/>
                </a:moveTo>
                <a:lnTo>
                  <a:pt x="4545639" y="1666164"/>
                </a:lnTo>
              </a:path>
            </a:pathLst>
          </a:custGeom>
          <a:ln w="10111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 sz="3804"/>
          </a:p>
        </p:txBody>
      </p:sp>
      <p:sp>
        <p:nvSpPr>
          <p:cNvPr id="55" name="object 55"/>
          <p:cNvSpPr txBox="1"/>
          <p:nvPr/>
        </p:nvSpPr>
        <p:spPr>
          <a:xfrm>
            <a:off x="1690726" y="6307151"/>
            <a:ext cx="340887" cy="243993"/>
          </a:xfrm>
          <a:prstGeom prst="rect">
            <a:avLst/>
          </a:prstGeom>
        </p:spPr>
        <p:txBody>
          <a:bodyPr vert="horz" wrap="square" lIns="0" tIns="32210" rIns="0" bIns="0" rtlCol="0">
            <a:spAutoFit/>
          </a:bodyPr>
          <a:lstStyle/>
          <a:p>
            <a:pPr marL="26841">
              <a:spcBef>
                <a:spcPts val="254"/>
              </a:spcBef>
            </a:pPr>
            <a:r>
              <a:rPr sz="1374" spc="-21" dirty="0">
                <a:solidFill>
                  <a:srgbClr val="4D4D4D"/>
                </a:solidFill>
                <a:latin typeface="Microsoft Sans Serif"/>
                <a:cs typeface="Microsoft Sans Serif"/>
              </a:rPr>
              <a:t>J</a:t>
            </a:r>
            <a:r>
              <a:rPr sz="1374" spc="21" dirty="0">
                <a:solidFill>
                  <a:srgbClr val="4D4D4D"/>
                </a:solidFill>
                <a:latin typeface="Microsoft Sans Serif"/>
                <a:cs typeface="Microsoft Sans Serif"/>
              </a:rPr>
              <a:t>an</a:t>
            </a:r>
            <a:endParaRPr sz="1374">
              <a:latin typeface="Microsoft Sans Serif"/>
              <a:cs typeface="Microsoft Sans Serif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2526001" y="6307151"/>
            <a:ext cx="358334" cy="243993"/>
          </a:xfrm>
          <a:prstGeom prst="rect">
            <a:avLst/>
          </a:prstGeom>
        </p:spPr>
        <p:txBody>
          <a:bodyPr vert="horz" wrap="square" lIns="0" tIns="32210" rIns="0" bIns="0" rtlCol="0">
            <a:spAutoFit/>
          </a:bodyPr>
          <a:lstStyle/>
          <a:p>
            <a:pPr marL="26841">
              <a:spcBef>
                <a:spcPts val="254"/>
              </a:spcBef>
            </a:pPr>
            <a:r>
              <a:rPr sz="1374" spc="-32" dirty="0">
                <a:solidFill>
                  <a:srgbClr val="4D4D4D"/>
                </a:solidFill>
                <a:latin typeface="Microsoft Sans Serif"/>
                <a:cs typeface="Microsoft Sans Serif"/>
              </a:rPr>
              <a:t>F</a:t>
            </a:r>
            <a:r>
              <a:rPr sz="1374" spc="21" dirty="0">
                <a:solidFill>
                  <a:srgbClr val="4D4D4D"/>
                </a:solidFill>
                <a:latin typeface="Microsoft Sans Serif"/>
                <a:cs typeface="Microsoft Sans Serif"/>
              </a:rPr>
              <a:t>eb</a:t>
            </a:r>
            <a:endParaRPr sz="1374">
              <a:latin typeface="Microsoft Sans Serif"/>
              <a:cs typeface="Microsoft Sans Serif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3285974" y="6307151"/>
            <a:ext cx="363702" cy="243993"/>
          </a:xfrm>
          <a:prstGeom prst="rect">
            <a:avLst/>
          </a:prstGeom>
        </p:spPr>
        <p:txBody>
          <a:bodyPr vert="horz" wrap="square" lIns="0" tIns="32210" rIns="0" bIns="0" rtlCol="0">
            <a:spAutoFit/>
          </a:bodyPr>
          <a:lstStyle/>
          <a:p>
            <a:pPr marL="26841">
              <a:spcBef>
                <a:spcPts val="254"/>
              </a:spcBef>
            </a:pPr>
            <a:r>
              <a:rPr sz="1374" spc="21" dirty="0">
                <a:solidFill>
                  <a:srgbClr val="4D4D4D"/>
                </a:solidFill>
                <a:latin typeface="Microsoft Sans Serif"/>
                <a:cs typeface="Microsoft Sans Serif"/>
              </a:rPr>
              <a:t>Mar</a:t>
            </a:r>
            <a:endParaRPr sz="1374">
              <a:latin typeface="Microsoft Sans Serif"/>
              <a:cs typeface="Microsoft Sans Serif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4145413" y="6307151"/>
            <a:ext cx="334177" cy="243993"/>
          </a:xfrm>
          <a:prstGeom prst="rect">
            <a:avLst/>
          </a:prstGeom>
        </p:spPr>
        <p:txBody>
          <a:bodyPr vert="horz" wrap="square" lIns="0" tIns="32210" rIns="0" bIns="0" rtlCol="0">
            <a:spAutoFit/>
          </a:bodyPr>
          <a:lstStyle/>
          <a:p>
            <a:pPr marL="26841">
              <a:spcBef>
                <a:spcPts val="254"/>
              </a:spcBef>
            </a:pPr>
            <a:r>
              <a:rPr sz="1374" spc="21" dirty="0">
                <a:solidFill>
                  <a:srgbClr val="4D4D4D"/>
                </a:solidFill>
                <a:latin typeface="Microsoft Sans Serif"/>
                <a:cs typeface="Microsoft Sans Serif"/>
              </a:rPr>
              <a:t>Apr</a:t>
            </a:r>
            <a:endParaRPr sz="1374">
              <a:latin typeface="Microsoft Sans Serif"/>
              <a:cs typeface="Microsoft Sans Serif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4935344" y="6307151"/>
            <a:ext cx="389202" cy="243993"/>
          </a:xfrm>
          <a:prstGeom prst="rect">
            <a:avLst/>
          </a:prstGeom>
        </p:spPr>
        <p:txBody>
          <a:bodyPr vert="horz" wrap="square" lIns="0" tIns="32210" rIns="0" bIns="0" rtlCol="0">
            <a:spAutoFit/>
          </a:bodyPr>
          <a:lstStyle/>
          <a:p>
            <a:pPr marL="26841">
              <a:spcBef>
                <a:spcPts val="254"/>
              </a:spcBef>
            </a:pPr>
            <a:r>
              <a:rPr sz="1374" spc="32" dirty="0">
                <a:solidFill>
                  <a:srgbClr val="4D4D4D"/>
                </a:solidFill>
                <a:latin typeface="Microsoft Sans Serif"/>
                <a:cs typeface="Microsoft Sans Serif"/>
              </a:rPr>
              <a:t>M</a:t>
            </a:r>
            <a:r>
              <a:rPr sz="1374" spc="-32" dirty="0">
                <a:solidFill>
                  <a:srgbClr val="4D4D4D"/>
                </a:solidFill>
                <a:latin typeface="Microsoft Sans Serif"/>
                <a:cs typeface="Microsoft Sans Serif"/>
              </a:rPr>
              <a:t>a</a:t>
            </a:r>
            <a:r>
              <a:rPr sz="1374" spc="11" dirty="0">
                <a:solidFill>
                  <a:srgbClr val="4D4D4D"/>
                </a:solidFill>
                <a:latin typeface="Microsoft Sans Serif"/>
                <a:cs typeface="Microsoft Sans Serif"/>
              </a:rPr>
              <a:t>y</a:t>
            </a:r>
            <a:endParaRPr sz="1374">
              <a:latin typeface="Microsoft Sans Serif"/>
              <a:cs typeface="Microsoft Sans Serif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5803571" y="6307151"/>
            <a:ext cx="340887" cy="243993"/>
          </a:xfrm>
          <a:prstGeom prst="rect">
            <a:avLst/>
          </a:prstGeom>
        </p:spPr>
        <p:txBody>
          <a:bodyPr vert="horz" wrap="square" lIns="0" tIns="32210" rIns="0" bIns="0" rtlCol="0">
            <a:spAutoFit/>
          </a:bodyPr>
          <a:lstStyle/>
          <a:p>
            <a:pPr marL="26841">
              <a:spcBef>
                <a:spcPts val="254"/>
              </a:spcBef>
            </a:pPr>
            <a:r>
              <a:rPr sz="1374" spc="-21" dirty="0">
                <a:solidFill>
                  <a:srgbClr val="4D4D4D"/>
                </a:solidFill>
                <a:latin typeface="Microsoft Sans Serif"/>
                <a:cs typeface="Microsoft Sans Serif"/>
              </a:rPr>
              <a:t>J</a:t>
            </a:r>
            <a:r>
              <a:rPr sz="1374" spc="21" dirty="0">
                <a:solidFill>
                  <a:srgbClr val="4D4D4D"/>
                </a:solidFill>
                <a:latin typeface="Microsoft Sans Serif"/>
                <a:cs typeface="Microsoft Sans Serif"/>
              </a:rPr>
              <a:t>un</a:t>
            </a:r>
            <a:endParaRPr sz="1374">
              <a:latin typeface="Microsoft Sans Serif"/>
              <a:cs typeface="Microsoft Sans Serif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6650827" y="6307151"/>
            <a:ext cx="280494" cy="243993"/>
          </a:xfrm>
          <a:prstGeom prst="rect">
            <a:avLst/>
          </a:prstGeom>
        </p:spPr>
        <p:txBody>
          <a:bodyPr vert="horz" wrap="square" lIns="0" tIns="32210" rIns="0" bIns="0" rtlCol="0">
            <a:spAutoFit/>
          </a:bodyPr>
          <a:lstStyle/>
          <a:p>
            <a:pPr marL="26841">
              <a:spcBef>
                <a:spcPts val="254"/>
              </a:spcBef>
            </a:pPr>
            <a:r>
              <a:rPr sz="1374" spc="-21" dirty="0">
                <a:solidFill>
                  <a:srgbClr val="4D4D4D"/>
                </a:solidFill>
                <a:latin typeface="Microsoft Sans Serif"/>
                <a:cs typeface="Microsoft Sans Serif"/>
              </a:rPr>
              <a:t>J</a:t>
            </a:r>
            <a:r>
              <a:rPr sz="1374" spc="11" dirty="0">
                <a:solidFill>
                  <a:srgbClr val="4D4D4D"/>
                </a:solidFill>
                <a:latin typeface="Microsoft Sans Serif"/>
                <a:cs typeface="Microsoft Sans Serif"/>
              </a:rPr>
              <a:t>ul</a:t>
            </a:r>
            <a:endParaRPr sz="1374">
              <a:latin typeface="Microsoft Sans Serif"/>
              <a:cs typeface="Microsoft Sans Serif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7451148" y="6307151"/>
            <a:ext cx="369070" cy="243993"/>
          </a:xfrm>
          <a:prstGeom prst="rect">
            <a:avLst/>
          </a:prstGeom>
        </p:spPr>
        <p:txBody>
          <a:bodyPr vert="horz" wrap="square" lIns="0" tIns="32210" rIns="0" bIns="0" rtlCol="0">
            <a:spAutoFit/>
          </a:bodyPr>
          <a:lstStyle/>
          <a:p>
            <a:pPr marL="26841">
              <a:spcBef>
                <a:spcPts val="254"/>
              </a:spcBef>
            </a:pPr>
            <a:r>
              <a:rPr sz="1374" spc="-32" dirty="0">
                <a:solidFill>
                  <a:srgbClr val="4D4D4D"/>
                </a:solidFill>
                <a:latin typeface="Microsoft Sans Serif"/>
                <a:cs typeface="Microsoft Sans Serif"/>
              </a:rPr>
              <a:t>A</a:t>
            </a:r>
            <a:r>
              <a:rPr sz="1374" spc="21" dirty="0">
                <a:solidFill>
                  <a:srgbClr val="4D4D4D"/>
                </a:solidFill>
                <a:latin typeface="Microsoft Sans Serif"/>
                <a:cs typeface="Microsoft Sans Serif"/>
              </a:rPr>
              <a:t>ug</a:t>
            </a:r>
            <a:endParaRPr sz="1374">
              <a:latin typeface="Microsoft Sans Serif"/>
              <a:cs typeface="Microsoft Sans Serif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8292810" y="6307151"/>
            <a:ext cx="374439" cy="243993"/>
          </a:xfrm>
          <a:prstGeom prst="rect">
            <a:avLst/>
          </a:prstGeom>
        </p:spPr>
        <p:txBody>
          <a:bodyPr vert="horz" wrap="square" lIns="0" tIns="32210" rIns="0" bIns="0" rtlCol="0">
            <a:spAutoFit/>
          </a:bodyPr>
          <a:lstStyle/>
          <a:p>
            <a:pPr marL="26841">
              <a:spcBef>
                <a:spcPts val="254"/>
              </a:spcBef>
            </a:pPr>
            <a:r>
              <a:rPr sz="1374" spc="21" dirty="0">
                <a:solidFill>
                  <a:srgbClr val="4D4D4D"/>
                </a:solidFill>
                <a:latin typeface="Microsoft Sans Serif"/>
                <a:cs typeface="Microsoft Sans Serif"/>
              </a:rPr>
              <a:t>Sep</a:t>
            </a:r>
            <a:endParaRPr sz="1374">
              <a:latin typeface="Microsoft Sans Serif"/>
              <a:cs typeface="Microsoft Sans Serif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9129879" y="6307151"/>
            <a:ext cx="334177" cy="243993"/>
          </a:xfrm>
          <a:prstGeom prst="rect">
            <a:avLst/>
          </a:prstGeom>
        </p:spPr>
        <p:txBody>
          <a:bodyPr vert="horz" wrap="square" lIns="0" tIns="32210" rIns="0" bIns="0" rtlCol="0">
            <a:spAutoFit/>
          </a:bodyPr>
          <a:lstStyle/>
          <a:p>
            <a:pPr marL="26841">
              <a:spcBef>
                <a:spcPts val="254"/>
              </a:spcBef>
            </a:pPr>
            <a:r>
              <a:rPr sz="1374" spc="21" dirty="0">
                <a:solidFill>
                  <a:srgbClr val="4D4D4D"/>
                </a:solidFill>
                <a:latin typeface="Microsoft Sans Serif"/>
                <a:cs typeface="Microsoft Sans Serif"/>
              </a:rPr>
              <a:t>Oct</a:t>
            </a:r>
            <a:endParaRPr sz="1374">
              <a:latin typeface="Microsoft Sans Serif"/>
              <a:cs typeface="Microsoft Sans Serif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9955762" y="6307151"/>
            <a:ext cx="371755" cy="243993"/>
          </a:xfrm>
          <a:prstGeom prst="rect">
            <a:avLst/>
          </a:prstGeom>
        </p:spPr>
        <p:txBody>
          <a:bodyPr vert="horz" wrap="square" lIns="0" tIns="32210" rIns="0" bIns="0" rtlCol="0">
            <a:spAutoFit/>
          </a:bodyPr>
          <a:lstStyle/>
          <a:p>
            <a:pPr marL="26841">
              <a:spcBef>
                <a:spcPts val="254"/>
              </a:spcBef>
            </a:pPr>
            <a:r>
              <a:rPr sz="1374" spc="21" dirty="0">
                <a:solidFill>
                  <a:srgbClr val="4D4D4D"/>
                </a:solidFill>
                <a:latin typeface="Microsoft Sans Serif"/>
                <a:cs typeface="Microsoft Sans Serif"/>
              </a:rPr>
              <a:t>N</a:t>
            </a:r>
            <a:r>
              <a:rPr sz="1374" dirty="0">
                <a:solidFill>
                  <a:srgbClr val="4D4D4D"/>
                </a:solidFill>
                <a:latin typeface="Microsoft Sans Serif"/>
                <a:cs typeface="Microsoft Sans Serif"/>
              </a:rPr>
              <a:t>o</a:t>
            </a:r>
            <a:r>
              <a:rPr sz="1374" spc="11" dirty="0">
                <a:solidFill>
                  <a:srgbClr val="4D4D4D"/>
                </a:solidFill>
                <a:latin typeface="Microsoft Sans Serif"/>
                <a:cs typeface="Microsoft Sans Serif"/>
              </a:rPr>
              <a:t>v</a:t>
            </a:r>
            <a:endParaRPr sz="1374">
              <a:latin typeface="Microsoft Sans Serif"/>
              <a:cs typeface="Microsoft Sans Serif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10771460" y="6307151"/>
            <a:ext cx="374439" cy="243993"/>
          </a:xfrm>
          <a:prstGeom prst="rect">
            <a:avLst/>
          </a:prstGeom>
        </p:spPr>
        <p:txBody>
          <a:bodyPr vert="horz" wrap="square" lIns="0" tIns="32210" rIns="0" bIns="0" rtlCol="0">
            <a:spAutoFit/>
          </a:bodyPr>
          <a:lstStyle/>
          <a:p>
            <a:pPr marL="26841">
              <a:spcBef>
                <a:spcPts val="254"/>
              </a:spcBef>
            </a:pPr>
            <a:r>
              <a:rPr sz="1374" spc="21" dirty="0">
                <a:solidFill>
                  <a:srgbClr val="4D4D4D"/>
                </a:solidFill>
                <a:latin typeface="Microsoft Sans Serif"/>
                <a:cs typeface="Microsoft Sans Serif"/>
              </a:rPr>
              <a:t>Dec</a:t>
            </a:r>
            <a:endParaRPr sz="1374">
              <a:latin typeface="Microsoft Sans Serif"/>
              <a:cs typeface="Microsoft Sans Serif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6077201" y="6519264"/>
            <a:ext cx="664327" cy="291367"/>
          </a:xfrm>
          <a:prstGeom prst="rect">
            <a:avLst/>
          </a:prstGeom>
        </p:spPr>
        <p:txBody>
          <a:bodyPr vert="horz" wrap="square" lIns="0" tIns="30866" rIns="0" bIns="0" rtlCol="0">
            <a:spAutoFit/>
          </a:bodyPr>
          <a:lstStyle/>
          <a:p>
            <a:pPr marL="26841">
              <a:spcBef>
                <a:spcPts val="241"/>
              </a:spcBef>
            </a:pPr>
            <a:r>
              <a:rPr sz="1691" spc="21" dirty="0">
                <a:latin typeface="Microsoft Sans Serif"/>
                <a:cs typeface="Microsoft Sans Serif"/>
              </a:rPr>
              <a:t>Month</a:t>
            </a:r>
            <a:endParaRPr sz="1691">
              <a:latin typeface="Microsoft Sans Serif"/>
              <a:cs typeface="Microsoft Sans Serif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778600" y="4033466"/>
            <a:ext cx="260199" cy="860268"/>
          </a:xfrm>
          <a:prstGeom prst="rect">
            <a:avLst/>
          </a:prstGeom>
        </p:spPr>
        <p:txBody>
          <a:bodyPr vert="vert270" wrap="square" lIns="0" tIns="10737" rIns="0" bIns="0" rtlCol="0">
            <a:spAutoFit/>
          </a:bodyPr>
          <a:lstStyle/>
          <a:p>
            <a:pPr marL="26841">
              <a:spcBef>
                <a:spcPts val="85"/>
              </a:spcBef>
            </a:pPr>
            <a:r>
              <a:rPr sz="1691" spc="21" dirty="0">
                <a:latin typeface="Microsoft Sans Serif"/>
                <a:cs typeface="Microsoft Sans Serif"/>
              </a:rPr>
              <a:t>$</a:t>
            </a:r>
            <a:r>
              <a:rPr sz="1691" spc="-74" dirty="0">
                <a:latin typeface="Microsoft Sans Serif"/>
                <a:cs typeface="Microsoft Sans Serif"/>
              </a:rPr>
              <a:t> </a:t>
            </a:r>
            <a:r>
              <a:rPr sz="1691" dirty="0">
                <a:latin typeface="Microsoft Sans Serif"/>
                <a:cs typeface="Microsoft Sans Serif"/>
              </a:rPr>
              <a:t>million</a:t>
            </a:r>
            <a:endParaRPr sz="1691">
              <a:latin typeface="Microsoft Sans Serif"/>
              <a:cs typeface="Microsoft Sans Serif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973187" y="2022319"/>
            <a:ext cx="4819389" cy="1122405"/>
          </a:xfrm>
          <a:prstGeom prst="rect">
            <a:avLst/>
          </a:prstGeom>
        </p:spPr>
        <p:txBody>
          <a:bodyPr vert="horz" wrap="square" lIns="0" tIns="195943" rIns="0" bIns="0" rtlCol="0">
            <a:spAutoFit/>
          </a:bodyPr>
          <a:lstStyle/>
          <a:p>
            <a:pPr marL="432147">
              <a:spcBef>
                <a:spcPts val="1543"/>
              </a:spcBef>
            </a:pPr>
            <a:r>
              <a:rPr sz="2008" spc="11" dirty="0">
                <a:latin typeface="Microsoft Sans Serif"/>
                <a:cs typeface="Microsoft Sans Serif"/>
              </a:rPr>
              <a:t>Seasonal plot: antidiabetic </a:t>
            </a:r>
            <a:r>
              <a:rPr sz="2008" spc="21" dirty="0">
                <a:latin typeface="Microsoft Sans Serif"/>
                <a:cs typeface="Microsoft Sans Serif"/>
              </a:rPr>
              <a:t>drug </a:t>
            </a:r>
            <a:r>
              <a:rPr sz="2008" spc="11" dirty="0">
                <a:latin typeface="Microsoft Sans Serif"/>
                <a:cs typeface="Microsoft Sans Serif"/>
              </a:rPr>
              <a:t>sales</a:t>
            </a:r>
            <a:endParaRPr sz="2008">
              <a:latin typeface="Microsoft Sans Serif"/>
              <a:cs typeface="Microsoft Sans Serif"/>
            </a:endParaRPr>
          </a:p>
          <a:p>
            <a:pPr marR="3913483" algn="r">
              <a:lnSpc>
                <a:spcPts val="1807"/>
              </a:lnSpc>
              <a:spcBef>
                <a:spcPts val="1152"/>
              </a:spcBef>
            </a:pPr>
            <a:r>
              <a:rPr sz="2061" spc="32" baseline="17094" dirty="0">
                <a:solidFill>
                  <a:srgbClr val="4D4D4D"/>
                </a:solidFill>
                <a:latin typeface="Microsoft Sans Serif"/>
                <a:cs typeface="Microsoft Sans Serif"/>
              </a:rPr>
              <a:t>30</a:t>
            </a:r>
            <a:r>
              <a:rPr sz="2061" spc="205" baseline="17094" dirty="0">
                <a:solidFill>
                  <a:srgbClr val="4D4D4D"/>
                </a:solidFill>
                <a:latin typeface="Microsoft Sans Serif"/>
                <a:cs typeface="Microsoft Sans Serif"/>
              </a:rPr>
              <a:t> </a:t>
            </a:r>
            <a:r>
              <a:rPr sz="1691" spc="21" dirty="0">
                <a:solidFill>
                  <a:srgbClr val="FF61C3"/>
                </a:solidFill>
                <a:latin typeface="Microsoft Sans Serif"/>
                <a:cs typeface="Microsoft Sans Serif"/>
              </a:rPr>
              <a:t>2008</a:t>
            </a:r>
            <a:endParaRPr sz="1691">
              <a:latin typeface="Microsoft Sans Serif"/>
              <a:cs typeface="Microsoft Sans Serif"/>
            </a:endParaRPr>
          </a:p>
          <a:p>
            <a:pPr marR="3913483" algn="r">
              <a:lnSpc>
                <a:spcPts val="1807"/>
              </a:lnSpc>
            </a:pPr>
            <a:r>
              <a:rPr sz="1691" spc="21" dirty="0">
                <a:solidFill>
                  <a:srgbClr val="F069DD"/>
                </a:solidFill>
                <a:latin typeface="Microsoft Sans Serif"/>
                <a:cs typeface="Microsoft Sans Serif"/>
              </a:rPr>
              <a:t>2007</a:t>
            </a:r>
            <a:endParaRPr sz="1691">
              <a:latin typeface="Microsoft Sans Serif"/>
              <a:cs typeface="Microsoft Sans Serif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11703240" y="6289816"/>
            <a:ext cx="271099" cy="285947"/>
          </a:xfrm>
          <a:prstGeom prst="rect">
            <a:avLst/>
          </a:prstGeom>
        </p:spPr>
        <p:txBody>
          <a:bodyPr vert="horz" wrap="square" lIns="0" tIns="25499" rIns="0" bIns="0" rtlCol="0">
            <a:spAutoFit/>
          </a:bodyPr>
          <a:lstStyle/>
          <a:p>
            <a:pPr marL="26841">
              <a:spcBef>
                <a:spcPts val="201"/>
              </a:spcBef>
            </a:pPr>
            <a:r>
              <a:rPr sz="1691" spc="-74" dirty="0">
                <a:latin typeface="Tahoma"/>
                <a:cs typeface="Tahoma"/>
              </a:rPr>
              <a:t>41</a:t>
            </a:r>
            <a:endParaRPr sz="1691">
              <a:latin typeface="Tahoma"/>
              <a:cs typeface="Tahoma"/>
            </a:endParaRPr>
          </a:p>
        </p:txBody>
      </p:sp>
      <p:grpSp>
        <p:nvGrpSpPr>
          <p:cNvPr id="71" name="object 71"/>
          <p:cNvGrpSpPr/>
          <p:nvPr/>
        </p:nvGrpSpPr>
        <p:grpSpPr>
          <a:xfrm>
            <a:off x="2983" y="6837049"/>
            <a:ext cx="12173957" cy="10737"/>
            <a:chOff x="0" y="3234937"/>
            <a:chExt cx="5760085" cy="5080"/>
          </a:xfrm>
        </p:grpSpPr>
        <p:sp>
          <p:nvSpPr>
            <p:cNvPr id="72" name="object 72"/>
            <p:cNvSpPr/>
            <p:nvPr/>
          </p:nvSpPr>
          <p:spPr>
            <a:xfrm>
              <a:off x="0" y="3237471"/>
              <a:ext cx="5760085" cy="0"/>
            </a:xfrm>
            <a:custGeom>
              <a:avLst/>
              <a:gdLst/>
              <a:ahLst/>
              <a:cxnLst/>
              <a:rect l="l" t="t" r="r" b="b"/>
              <a:pathLst>
                <a:path w="5760085">
                  <a:moveTo>
                    <a:pt x="0" y="0"/>
                  </a:moveTo>
                  <a:lnTo>
                    <a:pt x="5759996" y="0"/>
                  </a:lnTo>
                </a:path>
              </a:pathLst>
            </a:custGeom>
            <a:ln w="5054">
              <a:solidFill>
                <a:srgbClr val="D1BFB2"/>
              </a:solidFill>
            </a:ln>
          </p:spPr>
          <p:txBody>
            <a:bodyPr wrap="square" lIns="0" tIns="0" rIns="0" bIns="0" rtlCol="0"/>
            <a:lstStyle/>
            <a:p>
              <a:endParaRPr sz="3804"/>
            </a:p>
          </p:txBody>
        </p:sp>
        <p:sp>
          <p:nvSpPr>
            <p:cNvPr id="73" name="object 73"/>
            <p:cNvSpPr/>
            <p:nvPr/>
          </p:nvSpPr>
          <p:spPr>
            <a:xfrm>
              <a:off x="0" y="3234937"/>
              <a:ext cx="5760085" cy="5080"/>
            </a:xfrm>
            <a:custGeom>
              <a:avLst/>
              <a:gdLst/>
              <a:ahLst/>
              <a:cxnLst/>
              <a:rect l="l" t="t" r="r" b="b"/>
              <a:pathLst>
                <a:path w="5760085" h="5080">
                  <a:moveTo>
                    <a:pt x="0" y="5060"/>
                  </a:moveTo>
                  <a:lnTo>
                    <a:pt x="0" y="0"/>
                  </a:lnTo>
                  <a:lnTo>
                    <a:pt x="5760073" y="0"/>
                  </a:lnTo>
                  <a:lnTo>
                    <a:pt x="5760073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D1BFB2"/>
            </a:solidFill>
          </p:spPr>
          <p:txBody>
            <a:bodyPr wrap="square" lIns="0" tIns="0" rIns="0" bIns="0" rtlCol="0"/>
            <a:lstStyle/>
            <a:p>
              <a:endParaRPr sz="3804"/>
            </a:p>
          </p:txBody>
        </p:sp>
        <p:sp>
          <p:nvSpPr>
            <p:cNvPr id="74" name="object 74"/>
            <p:cNvSpPr/>
            <p:nvPr/>
          </p:nvSpPr>
          <p:spPr>
            <a:xfrm>
              <a:off x="0" y="3234937"/>
              <a:ext cx="2880360" cy="5080"/>
            </a:xfrm>
            <a:custGeom>
              <a:avLst/>
              <a:gdLst/>
              <a:ahLst/>
              <a:cxnLst/>
              <a:rect l="l" t="t" r="r" b="b"/>
              <a:pathLst>
                <a:path w="2880360" h="5080">
                  <a:moveTo>
                    <a:pt x="0" y="5060"/>
                  </a:moveTo>
                  <a:lnTo>
                    <a:pt x="0" y="0"/>
                  </a:lnTo>
                  <a:lnTo>
                    <a:pt x="2880037" y="0"/>
                  </a:lnTo>
                  <a:lnTo>
                    <a:pt x="2880037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CC5900"/>
            </a:solidFill>
          </p:spPr>
          <p:txBody>
            <a:bodyPr wrap="square" lIns="0" tIns="0" rIns="0" bIns="0" rtlCol="0"/>
            <a:lstStyle/>
            <a:p>
              <a:endParaRPr sz="3804"/>
            </a:p>
          </p:txBody>
        </p:sp>
      </p:grpSp>
      <p:sp>
        <p:nvSpPr>
          <p:cNvPr id="75" name="Content Placeholder 2">
            <a:extLst>
              <a:ext uri="{FF2B5EF4-FFF2-40B4-BE49-F238E27FC236}">
                <a16:creationId xmlns:a16="http://schemas.microsoft.com/office/drawing/2014/main" id="{4A06B958-3E95-5A78-B3D1-84F3BA1E6B24}"/>
              </a:ext>
            </a:extLst>
          </p:cNvPr>
          <p:cNvSpPr txBox="1">
            <a:spLocks/>
          </p:cNvSpPr>
          <p:nvPr/>
        </p:nvSpPr>
        <p:spPr>
          <a:xfrm>
            <a:off x="5146901" y="203556"/>
            <a:ext cx="6922470" cy="409678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 fontScale="850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b="1" dirty="0"/>
              <a:t>Seasonal plots</a:t>
            </a:r>
          </a:p>
          <a:p>
            <a:r>
              <a:rPr lang="en-US" dirty="0"/>
              <a:t>Data plotted against the individual “seasons” in which the data were observed. (In this case a “season” is a month.)</a:t>
            </a:r>
          </a:p>
          <a:p>
            <a:r>
              <a:rPr lang="en-US" dirty="0"/>
              <a:t>Something like a time plot except that the data from each season are overlapped.</a:t>
            </a:r>
          </a:p>
          <a:p>
            <a:r>
              <a:rPr lang="en-US" dirty="0"/>
              <a:t>Enables the underlying seasonal pattern to be seen more clearly, and also allows any substantial departures from the seasonal pattern to be easily identified.</a:t>
            </a:r>
          </a:p>
          <a:p>
            <a:r>
              <a:rPr lang="en-US" dirty="0"/>
              <a:t>In R: </a:t>
            </a:r>
            <a:r>
              <a:rPr lang="en-US" dirty="0" err="1">
                <a:latin typeface="Courier"/>
              </a:rPr>
              <a:t>gg_season</a:t>
            </a:r>
            <a:r>
              <a:rPr lang="en-US" dirty="0">
                <a:latin typeface="Courier"/>
              </a:rPr>
              <a:t>()</a:t>
            </a:r>
          </a:p>
        </p:txBody>
      </p:sp>
    </p:spTree>
  </p:cSld>
  <p:clrMapOvr>
    <a:masterClrMapping/>
  </p:clrMapOvr>
  <p:transition>
    <p:cut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rPr dirty="0"/>
              <a:t>Seasonal plots</a:t>
            </a:r>
          </a:p>
        </p:txBody>
      </p:sp>
      <p:pic>
        <p:nvPicPr>
          <p:cNvPr id="3" name="Picture 1" descr="2-tsgraphics_files/figure-pptx/unnamed-chunk-12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02124" y="3657600"/>
            <a:ext cx="6807200" cy="3200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id="5" name="Picture 1" descr="2-tsgraphics_files/figure-pptx/unnamed-chunk-3-1.png">
            <a:extLst>
              <a:ext uri="{FF2B5EF4-FFF2-40B4-BE49-F238E27FC236}">
                <a16:creationId xmlns:a16="http://schemas.microsoft.com/office/drawing/2014/main" id="{EF1382D2-1C05-EE4F-3D7D-C60186DC2F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0" y="1"/>
            <a:ext cx="9544293" cy="3894666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grpSp>
        <p:nvGrpSpPr>
          <p:cNvPr id="63" name="Group 62">
            <a:extLst>
              <a:ext uri="{FF2B5EF4-FFF2-40B4-BE49-F238E27FC236}">
                <a16:creationId xmlns:a16="http://schemas.microsoft.com/office/drawing/2014/main" id="{703ACBD6-6CA9-13D1-5E13-68E7F5AA101E}"/>
              </a:ext>
            </a:extLst>
          </p:cNvPr>
          <p:cNvGrpSpPr/>
          <p:nvPr/>
        </p:nvGrpSpPr>
        <p:grpSpPr>
          <a:xfrm>
            <a:off x="3607241" y="284204"/>
            <a:ext cx="5665286" cy="2685055"/>
            <a:chOff x="3607241" y="284204"/>
            <a:chExt cx="5665286" cy="2685055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1BE3017C-7EAB-59A8-F195-0542300767EC}"/>
                </a:ext>
              </a:extLst>
            </p:cNvPr>
            <p:cNvSpPr/>
            <p:nvPr/>
          </p:nvSpPr>
          <p:spPr>
            <a:xfrm>
              <a:off x="3607241" y="2420619"/>
              <a:ext cx="453894" cy="548640"/>
            </a:xfrm>
            <a:prstGeom prst="rect">
              <a:avLst/>
            </a:prstGeom>
            <a:solidFill>
              <a:srgbClr val="00EEC1">
                <a:alpha val="29804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4BE8CA95-D20F-90D4-9C1D-FF7898594D99}"/>
                </a:ext>
              </a:extLst>
            </p:cNvPr>
            <p:cNvSpPr/>
            <p:nvPr/>
          </p:nvSpPr>
          <p:spPr>
            <a:xfrm>
              <a:off x="4068823" y="2335528"/>
              <a:ext cx="476006" cy="548640"/>
            </a:xfrm>
            <a:prstGeom prst="rect">
              <a:avLst/>
            </a:prstGeom>
            <a:solidFill>
              <a:srgbClr val="00E8EE">
                <a:alpha val="29804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9A9BED4B-6C77-DC0F-CE6F-9BD30B39697E}"/>
                </a:ext>
              </a:extLst>
            </p:cNvPr>
            <p:cNvSpPr/>
            <p:nvPr/>
          </p:nvSpPr>
          <p:spPr>
            <a:xfrm>
              <a:off x="5025845" y="2051421"/>
              <a:ext cx="476006" cy="621667"/>
            </a:xfrm>
            <a:prstGeom prst="rect">
              <a:avLst/>
            </a:prstGeom>
            <a:solidFill>
              <a:srgbClr val="00C1EE">
                <a:alpha val="29804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4C2635B7-FEC4-8395-D6D5-DDF878E7BFA5}"/>
                </a:ext>
              </a:extLst>
            </p:cNvPr>
            <p:cNvSpPr/>
            <p:nvPr/>
          </p:nvSpPr>
          <p:spPr>
            <a:xfrm>
              <a:off x="4553487" y="2177338"/>
              <a:ext cx="476006" cy="621668"/>
            </a:xfrm>
            <a:prstGeom prst="rect">
              <a:avLst/>
            </a:prstGeom>
            <a:solidFill>
              <a:srgbClr val="02D6EC">
                <a:alpha val="29804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1C9B49E0-0AF0-3BFE-84C0-30E9FC6DF2EF}"/>
                </a:ext>
              </a:extLst>
            </p:cNvPr>
            <p:cNvSpPr/>
            <p:nvPr/>
          </p:nvSpPr>
          <p:spPr>
            <a:xfrm>
              <a:off x="5511571" y="1896574"/>
              <a:ext cx="476006" cy="753763"/>
            </a:xfrm>
            <a:prstGeom prst="rect">
              <a:avLst/>
            </a:prstGeom>
            <a:solidFill>
              <a:srgbClr val="01A4ED">
                <a:alpha val="29804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E2F1C752-5369-4242-020A-5E261443FFCF}"/>
                </a:ext>
              </a:extLst>
            </p:cNvPr>
            <p:cNvSpPr/>
            <p:nvPr/>
          </p:nvSpPr>
          <p:spPr>
            <a:xfrm>
              <a:off x="5987210" y="1774037"/>
              <a:ext cx="476006" cy="806602"/>
            </a:xfrm>
            <a:prstGeom prst="rect">
              <a:avLst/>
            </a:prstGeom>
            <a:solidFill>
              <a:srgbClr val="0071EE">
                <a:alpha val="29804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24444E93-ACF4-7AE6-7F87-1C18CA3FAC72}"/>
                </a:ext>
              </a:extLst>
            </p:cNvPr>
            <p:cNvSpPr/>
            <p:nvPr/>
          </p:nvSpPr>
          <p:spPr>
            <a:xfrm>
              <a:off x="6445588" y="1648120"/>
              <a:ext cx="476006" cy="806602"/>
            </a:xfrm>
            <a:prstGeom prst="rect">
              <a:avLst/>
            </a:prstGeom>
            <a:solidFill>
              <a:srgbClr val="1C00EE">
                <a:alpha val="29804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F36375CE-02FC-C579-3BD2-5F7C51E33438}"/>
                </a:ext>
              </a:extLst>
            </p:cNvPr>
            <p:cNvSpPr/>
            <p:nvPr/>
          </p:nvSpPr>
          <p:spPr>
            <a:xfrm>
              <a:off x="6924949" y="1492943"/>
              <a:ext cx="476006" cy="806601"/>
            </a:xfrm>
            <a:prstGeom prst="rect">
              <a:avLst/>
            </a:prstGeom>
            <a:solidFill>
              <a:srgbClr val="5602EC">
                <a:alpha val="29804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974ADA39-BE40-ADC7-AE79-BC80B1B0348A}"/>
                </a:ext>
              </a:extLst>
            </p:cNvPr>
            <p:cNvSpPr/>
            <p:nvPr/>
          </p:nvSpPr>
          <p:spPr>
            <a:xfrm>
              <a:off x="7368503" y="1205281"/>
              <a:ext cx="476006" cy="965097"/>
            </a:xfrm>
            <a:prstGeom prst="rect">
              <a:avLst/>
            </a:prstGeom>
            <a:solidFill>
              <a:srgbClr val="8801ED">
                <a:alpha val="29804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29E38C99-6F2E-FA54-83B5-DF6A95CFF0D4}"/>
                </a:ext>
              </a:extLst>
            </p:cNvPr>
            <p:cNvSpPr/>
            <p:nvPr/>
          </p:nvSpPr>
          <p:spPr>
            <a:xfrm>
              <a:off x="7844509" y="870127"/>
              <a:ext cx="476006" cy="1366651"/>
            </a:xfrm>
            <a:prstGeom prst="rect">
              <a:avLst/>
            </a:prstGeom>
            <a:solidFill>
              <a:srgbClr val="BA02EC">
                <a:alpha val="29804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2D0687AD-2049-E4A6-AFFC-B71EE5BDDC39}"/>
                </a:ext>
              </a:extLst>
            </p:cNvPr>
            <p:cNvSpPr/>
            <p:nvPr/>
          </p:nvSpPr>
          <p:spPr>
            <a:xfrm>
              <a:off x="8320515" y="352167"/>
              <a:ext cx="476006" cy="1421869"/>
            </a:xfrm>
            <a:prstGeom prst="rect">
              <a:avLst/>
            </a:prstGeom>
            <a:solidFill>
              <a:srgbClr val="CC00CC">
                <a:alpha val="29804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348C04B8-7451-1AC3-3E6F-D99E2C21D0F8}"/>
                </a:ext>
              </a:extLst>
            </p:cNvPr>
            <p:cNvSpPr/>
            <p:nvPr/>
          </p:nvSpPr>
          <p:spPr>
            <a:xfrm>
              <a:off x="8796521" y="284204"/>
              <a:ext cx="476006" cy="1215511"/>
            </a:xfrm>
            <a:prstGeom prst="rect">
              <a:avLst/>
            </a:prstGeom>
            <a:solidFill>
              <a:srgbClr val="FF3399">
                <a:alpha val="29804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DD4749F3-89F0-BEB1-0623-DAE5F53D158F}"/>
              </a:ext>
            </a:extLst>
          </p:cNvPr>
          <p:cNvGrpSpPr/>
          <p:nvPr/>
        </p:nvGrpSpPr>
        <p:grpSpPr>
          <a:xfrm>
            <a:off x="826622" y="2793368"/>
            <a:ext cx="8206617" cy="3441700"/>
            <a:chOff x="1274233" y="2781300"/>
            <a:chExt cx="8206617" cy="3441700"/>
          </a:xfrm>
        </p:grpSpPr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517346D9-2900-FD20-4FD4-C58213805C8D}"/>
                </a:ext>
              </a:extLst>
            </p:cNvPr>
            <p:cNvSpPr/>
            <p:nvPr/>
          </p:nvSpPr>
          <p:spPr>
            <a:xfrm>
              <a:off x="1274233" y="2781300"/>
              <a:ext cx="423334" cy="548640"/>
            </a:xfrm>
            <a:prstGeom prst="rect">
              <a:avLst/>
            </a:prstGeom>
            <a:solidFill>
              <a:srgbClr val="EE0000">
                <a:alpha val="29804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61" name="Connector: Curved 60">
              <a:extLst>
                <a:ext uri="{FF2B5EF4-FFF2-40B4-BE49-F238E27FC236}">
                  <a16:creationId xmlns:a16="http://schemas.microsoft.com/office/drawing/2014/main" id="{EB97952B-A2C5-F3F0-E4A3-22C59C68B436}"/>
                </a:ext>
              </a:extLst>
            </p:cNvPr>
            <p:cNvCxnSpPr>
              <a:cxnSpLocks/>
              <a:stCxn id="60" idx="2"/>
            </p:cNvCxnSpPr>
            <p:nvPr/>
          </p:nvCxnSpPr>
          <p:spPr>
            <a:xfrm rot="16200000" flipH="1">
              <a:off x="4036845" y="778994"/>
              <a:ext cx="2893060" cy="7994951"/>
            </a:xfrm>
            <a:prstGeom prst="curvedConnector2">
              <a:avLst/>
            </a:prstGeom>
            <a:ln>
              <a:solidFill>
                <a:srgbClr val="EE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1E8A666C-2747-1B22-E85C-EA3809D9EF3A}"/>
              </a:ext>
            </a:extLst>
          </p:cNvPr>
          <p:cNvGrpSpPr/>
          <p:nvPr/>
        </p:nvGrpSpPr>
        <p:grpSpPr>
          <a:xfrm>
            <a:off x="1274233" y="2781300"/>
            <a:ext cx="4821767" cy="3441700"/>
            <a:chOff x="1274233" y="2781300"/>
            <a:chExt cx="4821767" cy="34417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7BE32B2-0F7F-0A6F-36A0-A9F8D2A5A08D}"/>
                </a:ext>
              </a:extLst>
            </p:cNvPr>
            <p:cNvSpPr/>
            <p:nvPr/>
          </p:nvSpPr>
          <p:spPr>
            <a:xfrm>
              <a:off x="1274233" y="2781300"/>
              <a:ext cx="423334" cy="548640"/>
            </a:xfrm>
            <a:prstGeom prst="rect">
              <a:avLst/>
            </a:prstGeom>
            <a:solidFill>
              <a:srgbClr val="E46C0A">
                <a:alpha val="30196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3" name="Connector: Curved 12">
              <a:extLst>
                <a:ext uri="{FF2B5EF4-FFF2-40B4-BE49-F238E27FC236}">
                  <a16:creationId xmlns:a16="http://schemas.microsoft.com/office/drawing/2014/main" id="{2A09C9AB-0333-8382-DB14-503B279572DA}"/>
                </a:ext>
              </a:extLst>
            </p:cNvPr>
            <p:cNvCxnSpPr>
              <a:cxnSpLocks/>
              <a:stCxn id="7" idx="2"/>
            </p:cNvCxnSpPr>
            <p:nvPr/>
          </p:nvCxnSpPr>
          <p:spPr>
            <a:xfrm rot="16200000" flipH="1">
              <a:off x="2344420" y="2471420"/>
              <a:ext cx="2893060" cy="4610100"/>
            </a:xfrm>
            <a:prstGeom prst="curvedConnector2">
              <a:avLst/>
            </a:prstGeom>
            <a:ln>
              <a:solidFill>
                <a:srgbClr val="E46C0A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B826CB83-FE6B-506C-EA11-1E051469A98E}"/>
              </a:ext>
            </a:extLst>
          </p:cNvPr>
          <p:cNvGrpSpPr/>
          <p:nvPr/>
        </p:nvGrpSpPr>
        <p:grpSpPr>
          <a:xfrm>
            <a:off x="1722967" y="2667000"/>
            <a:ext cx="4365467" cy="3454400"/>
            <a:chOff x="1722967" y="2667000"/>
            <a:chExt cx="4365467" cy="34544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C9BD925-E6C7-B665-38F3-C05BCC4D9F68}"/>
                </a:ext>
              </a:extLst>
            </p:cNvPr>
            <p:cNvSpPr/>
            <p:nvPr/>
          </p:nvSpPr>
          <p:spPr>
            <a:xfrm>
              <a:off x="1722967" y="2667000"/>
              <a:ext cx="423334" cy="548640"/>
            </a:xfrm>
            <a:prstGeom prst="rect">
              <a:avLst/>
            </a:prstGeom>
            <a:solidFill>
              <a:srgbClr val="E3DE10">
                <a:alpha val="29804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6" name="Connector: Curved 25">
              <a:extLst>
                <a:ext uri="{FF2B5EF4-FFF2-40B4-BE49-F238E27FC236}">
                  <a16:creationId xmlns:a16="http://schemas.microsoft.com/office/drawing/2014/main" id="{DBF46205-765D-1436-A193-4406F2F791CB}"/>
                </a:ext>
              </a:extLst>
            </p:cNvPr>
            <p:cNvCxnSpPr>
              <a:stCxn id="8" idx="2"/>
            </p:cNvCxnSpPr>
            <p:nvPr/>
          </p:nvCxnSpPr>
          <p:spPr>
            <a:xfrm rot="16200000" flipH="1">
              <a:off x="2558654" y="2591619"/>
              <a:ext cx="2905760" cy="4153801"/>
            </a:xfrm>
            <a:prstGeom prst="curvedConnector2">
              <a:avLst/>
            </a:prstGeom>
            <a:ln>
              <a:solidFill>
                <a:srgbClr val="E3DE1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441BC52C-CB44-7919-43C3-C5727BB63158}"/>
              </a:ext>
            </a:extLst>
          </p:cNvPr>
          <p:cNvGrpSpPr/>
          <p:nvPr/>
        </p:nvGrpSpPr>
        <p:grpSpPr>
          <a:xfrm>
            <a:off x="2171701" y="2667000"/>
            <a:ext cx="3590824" cy="3300306"/>
            <a:chOff x="2171701" y="2667000"/>
            <a:chExt cx="3590824" cy="3300306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802E54A-C375-2E04-46FF-03FCBA549F56}"/>
                </a:ext>
              </a:extLst>
            </p:cNvPr>
            <p:cNvSpPr/>
            <p:nvPr/>
          </p:nvSpPr>
          <p:spPr>
            <a:xfrm>
              <a:off x="2171701" y="2667000"/>
              <a:ext cx="476006" cy="548640"/>
            </a:xfrm>
            <a:prstGeom prst="rect">
              <a:avLst/>
            </a:prstGeom>
            <a:solidFill>
              <a:srgbClr val="71EB03">
                <a:alpha val="29804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8" name="Connector: Curved 27">
              <a:extLst>
                <a:ext uri="{FF2B5EF4-FFF2-40B4-BE49-F238E27FC236}">
                  <a16:creationId xmlns:a16="http://schemas.microsoft.com/office/drawing/2014/main" id="{384C1A3B-FFA1-9AB7-3849-6E446B0EFED7}"/>
                </a:ext>
              </a:extLst>
            </p:cNvPr>
            <p:cNvCxnSpPr>
              <a:stCxn id="9" idx="2"/>
            </p:cNvCxnSpPr>
            <p:nvPr/>
          </p:nvCxnSpPr>
          <p:spPr>
            <a:xfrm rot="16200000" flipH="1">
              <a:off x="2710281" y="2915062"/>
              <a:ext cx="2751667" cy="3352821"/>
            </a:xfrm>
            <a:prstGeom prst="curvedConnector2">
              <a:avLst/>
            </a:prstGeom>
            <a:ln>
              <a:solidFill>
                <a:srgbClr val="04EA9D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8F7673F-6555-027D-4B6F-6F835B559C15}"/>
              </a:ext>
            </a:extLst>
          </p:cNvPr>
          <p:cNvGrpSpPr/>
          <p:nvPr/>
        </p:nvGrpSpPr>
        <p:grpSpPr>
          <a:xfrm>
            <a:off x="2684413" y="2506980"/>
            <a:ext cx="3271886" cy="3460326"/>
            <a:chOff x="2684413" y="2506980"/>
            <a:chExt cx="3271886" cy="3460326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C34AF2C-25D7-7F02-AFDE-E8670F7239B0}"/>
                </a:ext>
              </a:extLst>
            </p:cNvPr>
            <p:cNvSpPr/>
            <p:nvPr/>
          </p:nvSpPr>
          <p:spPr>
            <a:xfrm>
              <a:off x="2684413" y="2506980"/>
              <a:ext cx="465439" cy="548640"/>
            </a:xfrm>
            <a:prstGeom prst="rect">
              <a:avLst/>
            </a:prstGeom>
            <a:solidFill>
              <a:srgbClr val="0FEA04">
                <a:alpha val="29804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0" name="Connector: Curved 29">
              <a:extLst>
                <a:ext uri="{FF2B5EF4-FFF2-40B4-BE49-F238E27FC236}">
                  <a16:creationId xmlns:a16="http://schemas.microsoft.com/office/drawing/2014/main" id="{CB0BAAD6-183B-2DA2-98B5-A904715ACBB2}"/>
                </a:ext>
              </a:extLst>
            </p:cNvPr>
            <p:cNvCxnSpPr>
              <a:cxnSpLocks/>
              <a:stCxn id="10" idx="2"/>
            </p:cNvCxnSpPr>
            <p:nvPr/>
          </p:nvCxnSpPr>
          <p:spPr>
            <a:xfrm rot="16200000" flipH="1">
              <a:off x="2980873" y="2991880"/>
              <a:ext cx="2911686" cy="3039166"/>
            </a:xfrm>
            <a:prstGeom prst="curvedConnector2">
              <a:avLst/>
            </a:prstGeom>
            <a:ln>
              <a:solidFill>
                <a:srgbClr val="0FEA04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379E3BA-5FEA-B7F1-97D6-786D1F785A0A}"/>
              </a:ext>
            </a:extLst>
          </p:cNvPr>
          <p:cNvGrpSpPr/>
          <p:nvPr/>
        </p:nvGrpSpPr>
        <p:grpSpPr>
          <a:xfrm>
            <a:off x="3178184" y="2511099"/>
            <a:ext cx="3396068" cy="3614420"/>
            <a:chOff x="3178184" y="2511099"/>
            <a:chExt cx="3396068" cy="361442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110C811-1A9B-E5FC-2417-39394EFBA654}"/>
                </a:ext>
              </a:extLst>
            </p:cNvPr>
            <p:cNvSpPr/>
            <p:nvPr/>
          </p:nvSpPr>
          <p:spPr>
            <a:xfrm>
              <a:off x="3178184" y="2511099"/>
              <a:ext cx="408776" cy="548640"/>
            </a:xfrm>
            <a:prstGeom prst="rect">
              <a:avLst/>
            </a:prstGeom>
            <a:solidFill>
              <a:srgbClr val="04EA9D">
                <a:alpha val="29804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4" name="Connector: Curved 33">
              <a:extLst>
                <a:ext uri="{FF2B5EF4-FFF2-40B4-BE49-F238E27FC236}">
                  <a16:creationId xmlns:a16="http://schemas.microsoft.com/office/drawing/2014/main" id="{A3039FB3-EF97-C368-3666-9D79E3934BF1}"/>
                </a:ext>
              </a:extLst>
            </p:cNvPr>
            <p:cNvCxnSpPr>
              <a:cxnSpLocks/>
              <a:stCxn id="11" idx="2"/>
            </p:cNvCxnSpPr>
            <p:nvPr/>
          </p:nvCxnSpPr>
          <p:spPr>
            <a:xfrm rot="16200000" flipH="1">
              <a:off x="3445522" y="2996789"/>
              <a:ext cx="3065780" cy="3191680"/>
            </a:xfrm>
            <a:prstGeom prst="curvedConnector2">
              <a:avLst/>
            </a:prstGeom>
            <a:ln>
              <a:solidFill>
                <a:srgbClr val="04EA9D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Title 1">
            <a:extLst>
              <a:ext uri="{FF2B5EF4-FFF2-40B4-BE49-F238E27FC236}">
                <a16:creationId xmlns:a16="http://schemas.microsoft.com/office/drawing/2014/main" id="{233ACFE0-B26F-6D6F-B3D1-2598C03824B5}"/>
              </a:ext>
            </a:extLst>
          </p:cNvPr>
          <p:cNvSpPr txBox="1">
            <a:spLocks/>
          </p:cNvSpPr>
          <p:nvPr/>
        </p:nvSpPr>
        <p:spPr>
          <a:xfrm>
            <a:off x="9613056" y="-62653"/>
            <a:ext cx="4369437" cy="6570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b="1" kern="1200">
                <a:solidFill>
                  <a:srgbClr val="005BBB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/>
              <a:t>Seasonal plot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31296" y="-184996"/>
            <a:ext cx="4369437" cy="657013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sz="3000" dirty="0"/>
              <a:t>Seasonal subseries plots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1D087DF-164B-91D4-E432-DC0729EEEA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67315" y="4138506"/>
            <a:ext cx="5604365" cy="2719493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lvl="0"/>
            <a:r>
              <a:rPr sz="2400" dirty="0"/>
              <a:t>Data for each season collected together in time plot as separate time series.</a:t>
            </a:r>
          </a:p>
          <a:p>
            <a:pPr lvl="0"/>
            <a:r>
              <a:rPr sz="2400" dirty="0"/>
              <a:t>Enables the underlying seasonal pattern to be seen clearly, and changes in seasonality over time to be visualized.</a:t>
            </a:r>
          </a:p>
          <a:p>
            <a:pPr lvl="0"/>
            <a:r>
              <a:rPr sz="2400" dirty="0"/>
              <a:t>In R: </a:t>
            </a:r>
            <a:r>
              <a:rPr sz="2400" dirty="0" err="1">
                <a:latin typeface="Courier"/>
              </a:rPr>
              <a:t>gg_subseries</a:t>
            </a:r>
            <a:r>
              <a:rPr sz="2400" dirty="0">
                <a:latin typeface="Courier"/>
              </a:rPr>
              <a:t>()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65067" y="443652"/>
            <a:ext cx="4011084" cy="1843192"/>
          </a:xfrm>
        </p:spPr>
        <p:txBody>
          <a:bodyPr/>
          <a:lstStyle/>
          <a:p>
            <a:pPr lvl="0" indent="0">
              <a:buNone/>
            </a:pPr>
            <a:r>
              <a:rPr dirty="0">
                <a:latin typeface="Courier"/>
              </a:rPr>
              <a:t>a10 </a:t>
            </a:r>
            <a:r>
              <a:rPr dirty="0">
                <a:solidFill>
                  <a:srgbClr val="4070A0"/>
                </a:solidFill>
                <a:latin typeface="Courier"/>
              </a:rPr>
              <a:t>%&gt;%</a:t>
            </a:r>
            <a:br>
              <a:rPr dirty="0"/>
            </a:br>
            <a:r>
              <a:rPr dirty="0">
                <a:latin typeface="Courier"/>
              </a:rPr>
              <a:t>  </a:t>
            </a:r>
            <a:r>
              <a:rPr dirty="0" err="1">
                <a:solidFill>
                  <a:srgbClr val="06287E"/>
                </a:solidFill>
                <a:latin typeface="Courier"/>
              </a:rPr>
              <a:t>gg_subseries</a:t>
            </a:r>
            <a:r>
              <a:rPr dirty="0">
                <a:latin typeface="Courier"/>
              </a:rPr>
              <a:t>(</a:t>
            </a:r>
            <a:r>
              <a:rPr dirty="0" err="1">
                <a:latin typeface="Courier"/>
              </a:rPr>
              <a:t>total_cost</a:t>
            </a:r>
            <a:r>
              <a:rPr dirty="0">
                <a:latin typeface="Courier"/>
              </a:rPr>
              <a:t>) </a:t>
            </a:r>
            <a:r>
              <a:rPr dirty="0">
                <a:solidFill>
                  <a:srgbClr val="4070A0"/>
                </a:solidFill>
                <a:latin typeface="Courier"/>
              </a:rPr>
              <a:t>+</a:t>
            </a:r>
            <a:br>
              <a:rPr dirty="0"/>
            </a:br>
            <a:r>
              <a:rPr dirty="0">
                <a:latin typeface="Courier"/>
              </a:rPr>
              <a:t>  </a:t>
            </a:r>
            <a:r>
              <a:rPr dirty="0">
                <a:solidFill>
                  <a:srgbClr val="06287E"/>
                </a:solidFill>
                <a:latin typeface="Courier"/>
              </a:rPr>
              <a:t>labs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7D9029"/>
                </a:solidFill>
                <a:latin typeface="Courier"/>
              </a:rPr>
              <a:t>y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"$ million"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7D9029"/>
                </a:solidFill>
                <a:latin typeface="Courier"/>
              </a:rPr>
              <a:t>title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"Subseries plot: antidiabetic drug sales"</a:t>
            </a:r>
            <a:r>
              <a:rPr dirty="0">
                <a:latin typeface="Courier"/>
              </a:rPr>
              <a:t>)</a:t>
            </a:r>
          </a:p>
        </p:txBody>
      </p:sp>
      <p:pic>
        <p:nvPicPr>
          <p:cNvPr id="3" name="Picture 1" descr="2-tsgraphics_files/figure-pptx/unnamed-chunk-13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0"/>
            <a:ext cx="8231296" cy="4115648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id="6" name="Picture 1" descr="2-tsgraphics_files/figure-pptx/unnamed-chunk-3-1.png">
            <a:extLst>
              <a:ext uri="{FF2B5EF4-FFF2-40B4-BE49-F238E27FC236}">
                <a16:creationId xmlns:a16="http://schemas.microsoft.com/office/drawing/2014/main" id="{994F961D-DA0D-C61B-1171-2E7F926C91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6522" r="33858"/>
          <a:stretch/>
        </p:blipFill>
        <p:spPr bwMode="auto">
          <a:xfrm>
            <a:off x="120797" y="3996271"/>
            <a:ext cx="6312747" cy="286172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1514218-FD54-1EA4-4EAD-5A38C2E5E7E7}"/>
              </a:ext>
            </a:extLst>
          </p:cNvPr>
          <p:cNvCxnSpPr/>
          <p:nvPr/>
        </p:nvCxnSpPr>
        <p:spPr>
          <a:xfrm flipH="1" flipV="1">
            <a:off x="623147" y="3061547"/>
            <a:ext cx="792480" cy="287189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21A5D2A-631E-E46F-53AB-CF46131ECBAE}"/>
              </a:ext>
            </a:extLst>
          </p:cNvPr>
          <p:cNvCxnSpPr>
            <a:cxnSpLocks/>
          </p:cNvCxnSpPr>
          <p:nvPr/>
        </p:nvCxnSpPr>
        <p:spPr>
          <a:xfrm flipH="1" flipV="1">
            <a:off x="623147" y="2970107"/>
            <a:ext cx="1237826" cy="287189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D5458C6-1F9D-7F33-6265-0EA877878B0C}"/>
              </a:ext>
            </a:extLst>
          </p:cNvPr>
          <p:cNvCxnSpPr>
            <a:cxnSpLocks/>
          </p:cNvCxnSpPr>
          <p:nvPr/>
        </p:nvCxnSpPr>
        <p:spPr>
          <a:xfrm flipH="1" flipV="1">
            <a:off x="660118" y="2970107"/>
            <a:ext cx="1663981" cy="267546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4E67EA8-D56C-FE24-BEFA-44C2C478B938}"/>
              </a:ext>
            </a:extLst>
          </p:cNvPr>
          <p:cNvCxnSpPr>
            <a:cxnSpLocks/>
          </p:cNvCxnSpPr>
          <p:nvPr/>
        </p:nvCxnSpPr>
        <p:spPr>
          <a:xfrm flipH="1" flipV="1">
            <a:off x="660118" y="2970107"/>
            <a:ext cx="2166617" cy="27635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6A0366B-6AF2-19E4-3655-80323EE0B2A3}"/>
              </a:ext>
            </a:extLst>
          </p:cNvPr>
          <p:cNvCxnSpPr>
            <a:cxnSpLocks/>
          </p:cNvCxnSpPr>
          <p:nvPr/>
        </p:nvCxnSpPr>
        <p:spPr>
          <a:xfrm flipH="1" flipV="1">
            <a:off x="660118" y="2915919"/>
            <a:ext cx="2590232" cy="26356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498B27B-D49B-B8C0-5CBE-5C28CBDD0819}"/>
              </a:ext>
            </a:extLst>
          </p:cNvPr>
          <p:cNvCxnSpPr>
            <a:cxnSpLocks/>
          </p:cNvCxnSpPr>
          <p:nvPr/>
        </p:nvCxnSpPr>
        <p:spPr>
          <a:xfrm flipH="1" flipV="1">
            <a:off x="711200" y="2861729"/>
            <a:ext cx="3032481" cy="26898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B4A72E9-A3DA-29AC-5CEE-8035D1C88677}"/>
              </a:ext>
            </a:extLst>
          </p:cNvPr>
          <p:cNvCxnSpPr>
            <a:cxnSpLocks/>
          </p:cNvCxnSpPr>
          <p:nvPr/>
        </p:nvCxnSpPr>
        <p:spPr>
          <a:xfrm flipH="1" flipV="1">
            <a:off x="1248757" y="3211410"/>
            <a:ext cx="227687" cy="296247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0C0F83F-93BB-1940-26E1-EECDACD8BF8B}"/>
              </a:ext>
            </a:extLst>
          </p:cNvPr>
          <p:cNvCxnSpPr>
            <a:cxnSpLocks/>
          </p:cNvCxnSpPr>
          <p:nvPr/>
        </p:nvCxnSpPr>
        <p:spPr>
          <a:xfrm flipH="1" flipV="1">
            <a:off x="1274719" y="3169076"/>
            <a:ext cx="666829" cy="29675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B6E299D-8624-BE95-0F39-3DA8243AB6E0}"/>
              </a:ext>
            </a:extLst>
          </p:cNvPr>
          <p:cNvCxnSpPr>
            <a:cxnSpLocks/>
          </p:cNvCxnSpPr>
          <p:nvPr/>
        </p:nvCxnSpPr>
        <p:spPr>
          <a:xfrm flipH="1" flipV="1">
            <a:off x="1321862" y="3140291"/>
            <a:ext cx="1098620" cy="294215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ED2BF95-E1B2-3F11-4CDA-D5FD6873D9CF}"/>
              </a:ext>
            </a:extLst>
          </p:cNvPr>
          <p:cNvCxnSpPr>
            <a:cxnSpLocks/>
          </p:cNvCxnSpPr>
          <p:nvPr/>
        </p:nvCxnSpPr>
        <p:spPr>
          <a:xfrm flipH="1" flipV="1">
            <a:off x="1371810" y="3140291"/>
            <a:ext cx="1528030" cy="29049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DA2224C-8FC6-9FE4-196C-3496AE752D5C}"/>
              </a:ext>
            </a:extLst>
          </p:cNvPr>
          <p:cNvCxnSpPr>
            <a:cxnSpLocks/>
          </p:cNvCxnSpPr>
          <p:nvPr/>
        </p:nvCxnSpPr>
        <p:spPr>
          <a:xfrm flipH="1" flipV="1">
            <a:off x="1371810" y="3123356"/>
            <a:ext cx="1975631" cy="281008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12142978-A47B-3FE0-6658-57F4BC0AD2DB}"/>
              </a:ext>
            </a:extLst>
          </p:cNvPr>
          <p:cNvCxnSpPr>
            <a:cxnSpLocks/>
          </p:cNvCxnSpPr>
          <p:nvPr/>
        </p:nvCxnSpPr>
        <p:spPr>
          <a:xfrm flipH="1" flipV="1">
            <a:off x="1383307" y="3024295"/>
            <a:ext cx="2481171" cy="287866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0197" rIns="0" bIns="0" rtlCol="0" anchor="ctr">
            <a:spAutoFit/>
          </a:bodyPr>
          <a:lstStyle/>
          <a:p>
            <a:pPr marL="25164">
              <a:spcBef>
                <a:spcPts val="238"/>
              </a:spcBef>
            </a:pPr>
            <a:r>
              <a:rPr lang="en-US" sz="2873" spc="10" dirty="0">
                <a:latin typeface="Courier New"/>
                <a:cs typeface="Courier New"/>
              </a:rPr>
              <a:t>Time Series Data</a:t>
            </a:r>
            <a:endParaRPr sz="2873" dirty="0">
              <a:latin typeface="Courier New"/>
              <a:cs typeface="Courier New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95355A-2FE0-C663-809E-3F65FD89CE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8000" y="604425"/>
            <a:ext cx="7675992" cy="6204896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/>
              <a:t>“A time series is a series of data points indexed (or listed or graphed) in time order.”  (Wiki)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Time series Categories:</a:t>
            </a:r>
          </a:p>
          <a:p>
            <a:r>
              <a:rPr lang="en-US" dirty="0"/>
              <a:t>By time spacing</a:t>
            </a:r>
          </a:p>
          <a:p>
            <a:pPr lvl="1"/>
            <a:r>
              <a:rPr lang="en-US" dirty="0"/>
              <a:t>Regular Time Series</a:t>
            </a:r>
          </a:p>
          <a:p>
            <a:pPr lvl="2"/>
            <a:r>
              <a:rPr lang="en-US" dirty="0"/>
              <a:t>Record every hour, day, week, and so on</a:t>
            </a:r>
          </a:p>
          <a:p>
            <a:pPr lvl="1"/>
            <a:r>
              <a:rPr lang="en-US" dirty="0"/>
              <a:t>Irregular Time Series</a:t>
            </a:r>
          </a:p>
          <a:p>
            <a:pPr lvl="2"/>
            <a:r>
              <a:rPr lang="en-US" dirty="0"/>
              <a:t>Spacing between records is not equal</a:t>
            </a:r>
          </a:p>
          <a:p>
            <a:r>
              <a:rPr lang="en-US" dirty="0"/>
              <a:t>By Number of Variables</a:t>
            </a:r>
          </a:p>
          <a:p>
            <a:pPr lvl="1"/>
            <a:r>
              <a:rPr lang="en-US" dirty="0"/>
              <a:t>Univariate Time Series</a:t>
            </a:r>
          </a:p>
          <a:p>
            <a:pPr lvl="1"/>
            <a:r>
              <a:rPr lang="en-US" dirty="0"/>
              <a:t>Multivariate Time Series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10263176" y="6315252"/>
            <a:ext cx="252899" cy="271863"/>
          </a:xfrm>
          <a:prstGeom prst="rect">
            <a:avLst/>
          </a:prstGeom>
        </p:spPr>
        <p:txBody>
          <a:bodyPr vert="horz" wrap="square" lIns="0" tIns="27680" rIns="0" bIns="0" rtlCol="0">
            <a:spAutoFit/>
          </a:bodyPr>
          <a:lstStyle/>
          <a:p>
            <a:pPr marL="75491">
              <a:spcBef>
                <a:spcPts val="218"/>
              </a:spcBef>
            </a:pPr>
            <a:fld id="{81D60167-4931-47E6-BA6A-407CBD079E47}" type="slidenum">
              <a:rPr sz="1585" b="1" spc="-10" dirty="0">
                <a:latin typeface="Carlito"/>
                <a:cs typeface="Carlito"/>
              </a:rPr>
              <a:pPr marL="75491">
                <a:spcBef>
                  <a:spcPts val="218"/>
                </a:spcBef>
              </a:pPr>
              <a:t>4</a:t>
            </a:fld>
            <a:endParaRPr sz="1585">
              <a:latin typeface="Carlito"/>
              <a:cs typeface="Carlito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D368BA-8CF3-E499-1BC3-4A84125B09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9885"/>
          <a:stretch/>
        </p:blipFill>
        <p:spPr>
          <a:xfrm>
            <a:off x="0" y="923694"/>
            <a:ext cx="4130306" cy="5010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630828"/>
      </p:ext>
    </p:extLst>
  </p:cSld>
  <p:clrMapOvr>
    <a:masterClrMapping/>
  </p:clrMapOvr>
  <p:transition>
    <p:cut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rPr dirty="0"/>
              <a:t>Quarterly Australian Beer Production</a:t>
            </a:r>
          </a:p>
        </p:txBody>
      </p:sp>
      <p:pic>
        <p:nvPicPr>
          <p:cNvPr id="6" name="Picture 1" descr="2-tsgraphics_files/figure-pptx/unnamed-chunk-14-1.png">
            <a:extLst>
              <a:ext uri="{FF2B5EF4-FFF2-40B4-BE49-F238E27FC236}">
                <a16:creationId xmlns:a16="http://schemas.microsoft.com/office/drawing/2014/main" id="{371FB12C-F16C-ED92-2BA0-6F7E60E47B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1347311" y="2184177"/>
            <a:ext cx="9113968" cy="4556985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2879" y="734178"/>
            <a:ext cx="11826242" cy="1166060"/>
          </a:xfrm>
        </p:spPr>
        <p:txBody>
          <a:bodyPr>
            <a:normAutofit/>
          </a:bodyPr>
          <a:lstStyle/>
          <a:p>
            <a:pPr lvl="0" indent="0">
              <a:buNone/>
            </a:pPr>
            <a:r>
              <a:rPr dirty="0">
                <a:latin typeface="Courier"/>
              </a:rPr>
              <a:t>beer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aus_production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%&gt;%</a:t>
            </a:r>
            <a:br>
              <a:rPr dirty="0"/>
            </a:br>
            <a:r>
              <a:rPr dirty="0">
                <a:latin typeface="Courier"/>
              </a:rPr>
              <a:t>  </a:t>
            </a:r>
            <a:r>
              <a:rPr dirty="0">
                <a:solidFill>
                  <a:srgbClr val="06287E"/>
                </a:solidFill>
                <a:latin typeface="Courier"/>
              </a:rPr>
              <a:t>select</a:t>
            </a:r>
            <a:r>
              <a:rPr dirty="0">
                <a:latin typeface="Courier"/>
              </a:rPr>
              <a:t>(Quarter, Beer) </a:t>
            </a:r>
            <a:r>
              <a:rPr dirty="0">
                <a:solidFill>
                  <a:srgbClr val="4070A0"/>
                </a:solidFill>
                <a:latin typeface="Courier"/>
              </a:rPr>
              <a:t>%&gt;%</a:t>
            </a:r>
            <a:br>
              <a:rPr dirty="0"/>
            </a:br>
            <a:r>
              <a:rPr dirty="0">
                <a:latin typeface="Courier"/>
              </a:rPr>
              <a:t>  </a:t>
            </a:r>
            <a:r>
              <a:rPr dirty="0">
                <a:solidFill>
                  <a:srgbClr val="06287E"/>
                </a:solidFill>
                <a:latin typeface="Courier"/>
              </a:rPr>
              <a:t>filter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06287E"/>
                </a:solidFill>
                <a:latin typeface="Courier"/>
              </a:rPr>
              <a:t>year</a:t>
            </a:r>
            <a:r>
              <a:rPr dirty="0">
                <a:latin typeface="Courier"/>
              </a:rPr>
              <a:t>(Quarter) </a:t>
            </a:r>
            <a:r>
              <a:rPr dirty="0">
                <a:solidFill>
                  <a:srgbClr val="4070A0"/>
                </a:solidFill>
                <a:latin typeface="Courier"/>
              </a:rPr>
              <a:t>&gt;=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A070"/>
                </a:solidFill>
                <a:latin typeface="Courier"/>
              </a:rPr>
              <a:t>1992</a:t>
            </a:r>
            <a:r>
              <a:rPr dirty="0">
                <a:latin typeface="Courier"/>
              </a:rPr>
              <a:t>)</a:t>
            </a:r>
            <a:br>
              <a:rPr dirty="0"/>
            </a:br>
            <a:r>
              <a:rPr dirty="0">
                <a:latin typeface="Courier"/>
              </a:rPr>
              <a:t>beer </a:t>
            </a:r>
            <a:r>
              <a:rPr dirty="0">
                <a:solidFill>
                  <a:srgbClr val="4070A0"/>
                </a:solidFill>
                <a:latin typeface="Courier"/>
              </a:rPr>
              <a:t>%&gt;%</a:t>
            </a:r>
            <a:r>
              <a:rPr dirty="0">
                <a:latin typeface="Courier"/>
              </a:rPr>
              <a:t> </a:t>
            </a:r>
            <a:r>
              <a:rPr dirty="0" err="1">
                <a:solidFill>
                  <a:srgbClr val="06287E"/>
                </a:solidFill>
                <a:latin typeface="Courier"/>
              </a:rPr>
              <a:t>autoplot</a:t>
            </a:r>
            <a:r>
              <a:rPr dirty="0">
                <a:latin typeface="Courier"/>
              </a:rPr>
              <a:t>(Beer)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t>Quarterly Australian Beer Production</a:t>
            </a:r>
          </a:p>
        </p:txBody>
      </p:sp>
      <p:pic>
        <p:nvPicPr>
          <p:cNvPr id="6" name="Picture 1" descr="2-tsgraphics_files/figure-pptx/unnamed-chunk-15-1.png">
            <a:extLst>
              <a:ext uri="{FF2B5EF4-FFF2-40B4-BE49-F238E27FC236}">
                <a16:creationId xmlns:a16="http://schemas.microsoft.com/office/drawing/2014/main" id="{00D272EB-FAA9-F08E-EC06-35DE0151A0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1029547" y="1718204"/>
            <a:ext cx="9570719" cy="4785361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lvl="0" indent="0">
              <a:buNone/>
            </a:pPr>
            <a:r>
              <a:rPr>
                <a:latin typeface="Courier"/>
              </a:rPr>
              <a:t>beer </a:t>
            </a:r>
            <a:r>
              <a:rPr>
                <a:solidFill>
                  <a:srgbClr val="4070A0"/>
                </a:solidFill>
                <a:latin typeface="Courier"/>
              </a:rPr>
              <a:t>%&gt;%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gg_season</a:t>
            </a:r>
            <a:r>
              <a:rPr>
                <a:latin typeface="Courier"/>
              </a:rPr>
              <a:t>(Beer, </a:t>
            </a:r>
            <a:r>
              <a:rPr>
                <a:solidFill>
                  <a:srgbClr val="7D9029"/>
                </a:solidFill>
                <a:latin typeface="Courier"/>
              </a:rPr>
              <a:t>labels=</a:t>
            </a:r>
            <a:r>
              <a:rPr>
                <a:solidFill>
                  <a:srgbClr val="4070A0"/>
                </a:solidFill>
                <a:latin typeface="Courier"/>
              </a:rPr>
              <a:t>"right"</a:t>
            </a:r>
            <a:r>
              <a:rPr>
                <a:latin typeface="Courier"/>
              </a:rPr>
              <a:t>)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t>Quarterly Australian Beer Production</a:t>
            </a:r>
          </a:p>
        </p:txBody>
      </p:sp>
      <p:pic>
        <p:nvPicPr>
          <p:cNvPr id="7" name="Picture 1" descr="2-tsgraphics_files/figure-pptx/unnamed-chunk-16-1.png">
            <a:extLst>
              <a:ext uri="{FF2B5EF4-FFF2-40B4-BE49-F238E27FC236}">
                <a16:creationId xmlns:a16="http://schemas.microsoft.com/office/drawing/2014/main" id="{A1CA743E-82E3-3899-C3A3-73384253E8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596054" y="1937173"/>
            <a:ext cx="9566276" cy="4783139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lvl="0" indent="0">
              <a:buNone/>
            </a:pPr>
            <a:r>
              <a:rPr>
                <a:latin typeface="Courier"/>
              </a:rPr>
              <a:t>beer </a:t>
            </a:r>
            <a:r>
              <a:rPr>
                <a:solidFill>
                  <a:srgbClr val="4070A0"/>
                </a:solidFill>
                <a:latin typeface="Courier"/>
              </a:rPr>
              <a:t>%&gt;%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gg_subseries</a:t>
            </a:r>
            <a:r>
              <a:rPr>
                <a:latin typeface="Courier"/>
              </a:rPr>
              <a:t>(Beer)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t>Multiple seasonal periods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39283" y="1102667"/>
            <a:ext cx="8603369" cy="5780075"/>
          </a:xfrm>
        </p:spPr>
        <p:txBody>
          <a:bodyPr>
            <a:normAutofit fontScale="47500" lnSpcReduction="20000"/>
          </a:bodyPr>
          <a:lstStyle/>
          <a:p>
            <a:pPr lvl="0" indent="0">
              <a:buNone/>
            </a:pPr>
            <a:r>
              <a:rPr lang="en-US" dirty="0">
                <a:latin typeface="Courier"/>
              </a:rPr>
              <a:t>Half-hourly electricity demand for Victoria, Australia</a:t>
            </a:r>
          </a:p>
          <a:p>
            <a:pPr lvl="0" indent="0">
              <a:buNone/>
            </a:pPr>
            <a:endParaRPr lang="en-US" dirty="0">
              <a:latin typeface="Courier"/>
            </a:endParaRPr>
          </a:p>
          <a:p>
            <a:pPr lvl="0" indent="0">
              <a:buNone/>
            </a:pPr>
            <a:r>
              <a:rPr dirty="0" err="1">
                <a:latin typeface="Courier"/>
              </a:rPr>
              <a:t>vic_elec</a:t>
            </a:r>
            <a:endParaRPr lang="en-US" dirty="0">
              <a:latin typeface="Courier"/>
            </a:endParaRPr>
          </a:p>
          <a:p>
            <a:pPr lvl="0" indent="0">
              <a:buNone/>
            </a:pPr>
            <a:endParaRPr dirty="0">
              <a:latin typeface="Courier"/>
            </a:endParaRPr>
          </a:p>
          <a:p>
            <a:pPr lvl="0" indent="0">
              <a:buNone/>
            </a:pPr>
            <a:r>
              <a:rPr dirty="0">
                <a:latin typeface="Courier"/>
              </a:rPr>
              <a:t>## # A </a:t>
            </a:r>
            <a:r>
              <a:rPr dirty="0" err="1">
                <a:latin typeface="Courier"/>
              </a:rPr>
              <a:t>tsibble</a:t>
            </a:r>
            <a:r>
              <a:rPr dirty="0">
                <a:latin typeface="Courier"/>
              </a:rPr>
              <a:t>: 52,608 x 5 [30m] &lt;Australia/Melbourne&gt;
##    Time                Demand Temperature Date       Holiday
##    &lt;</a:t>
            </a:r>
            <a:r>
              <a:rPr dirty="0" err="1">
                <a:latin typeface="Courier"/>
              </a:rPr>
              <a:t>dttm</a:t>
            </a:r>
            <a:r>
              <a:rPr dirty="0">
                <a:latin typeface="Courier"/>
              </a:rPr>
              <a:t>&gt;               &lt;</a:t>
            </a:r>
            <a:r>
              <a:rPr dirty="0" err="1">
                <a:latin typeface="Courier"/>
              </a:rPr>
              <a:t>dbl</a:t>
            </a:r>
            <a:r>
              <a:rPr dirty="0">
                <a:latin typeface="Courier"/>
              </a:rPr>
              <a:t>&gt;       &lt;</a:t>
            </a:r>
            <a:r>
              <a:rPr dirty="0" err="1">
                <a:latin typeface="Courier"/>
              </a:rPr>
              <a:t>dbl</a:t>
            </a:r>
            <a:r>
              <a:rPr dirty="0">
                <a:latin typeface="Courier"/>
              </a:rPr>
              <a:t>&gt; &lt;date&gt;     &lt;</a:t>
            </a:r>
            <a:r>
              <a:rPr dirty="0" err="1">
                <a:latin typeface="Courier"/>
              </a:rPr>
              <a:t>lgl</a:t>
            </a:r>
            <a:r>
              <a:rPr dirty="0">
                <a:latin typeface="Courier"/>
              </a:rPr>
              <a:t>&gt;  
##  1 2012-01-01 00:00:00  4383.        21.4 2012-01-01 TRUE   
##  2 2012-01-01 00:30:00  4263.        21.0 2012-01-01 TRUE   
##  3 2012-01-01 01:00:00  4049.        20.7 2012-01-01 TRUE   
##  4 2012-01-01 01:30:00  3878.        20.6 2012-01-01 TRUE   
##  5 2012-01-01 02:00:00  4036.        20.4 2012-01-01 TRUE   
##  6 2012-01-01 02:30:00  3866.        20.2 2012-01-01 TRUE   
##  7 2012-01-01 03:00:00  3694.        20.1 2012-01-01 TRUE   
##  8 2012-01-01 03:30:00  3562.        19.6 2012-01-01 TRUE   
##  9 2012-01-01 04:00:00  3433.        19.1 2012-01-01 TRUE   
## 10 2012-01-01 04:30:00  3359.        19.0 2012-01-01 TRUE   
## # … with 52,598 more rows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t>Multiple seasonal periods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lvl="0" indent="0">
              <a:buNone/>
            </a:pPr>
            <a:r>
              <a:rPr>
                <a:latin typeface="Courier"/>
              </a:rPr>
              <a:t>vic_elec </a:t>
            </a:r>
            <a:r>
              <a:rPr>
                <a:solidFill>
                  <a:srgbClr val="4070A0"/>
                </a:solidFill>
                <a:latin typeface="Courier"/>
              </a:rPr>
              <a:t>%&gt;%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gg_season</a:t>
            </a:r>
            <a:r>
              <a:rPr>
                <a:latin typeface="Courier"/>
              </a:rPr>
              <a:t>(Demand)</a:t>
            </a:r>
          </a:p>
        </p:txBody>
      </p:sp>
      <p:pic>
        <p:nvPicPr>
          <p:cNvPr id="7" name="Picture 1" descr="2-tsgraphics_files/figure-pptx/unnamed-chunk-18-1.png">
            <a:extLst>
              <a:ext uri="{FF2B5EF4-FFF2-40B4-BE49-F238E27FC236}">
                <a16:creationId xmlns:a16="http://schemas.microsoft.com/office/drawing/2014/main" id="{9FDD771B-F2C9-B9B7-0956-3B4DB8AF8A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709448" y="1481775"/>
            <a:ext cx="10225143" cy="5112571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t>Multiple seasonal periods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lvl="0" indent="0">
              <a:buNone/>
            </a:pPr>
            <a:r>
              <a:rPr>
                <a:latin typeface="Courier"/>
              </a:rPr>
              <a:t>vic_elec </a:t>
            </a:r>
            <a:r>
              <a:rPr>
                <a:solidFill>
                  <a:srgbClr val="4070A0"/>
                </a:solidFill>
                <a:latin typeface="Courier"/>
              </a:rPr>
              <a:t>%&gt;%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gg_season</a:t>
            </a:r>
            <a:r>
              <a:rPr>
                <a:latin typeface="Courier"/>
              </a:rPr>
              <a:t>(Demand, </a:t>
            </a:r>
            <a:r>
              <a:rPr>
                <a:solidFill>
                  <a:srgbClr val="7D9029"/>
                </a:solidFill>
                <a:latin typeface="Courier"/>
              </a:rPr>
              <a:t>period 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70A0"/>
                </a:solidFill>
                <a:latin typeface="Courier"/>
              </a:rPr>
              <a:t>"week"</a:t>
            </a:r>
            <a:r>
              <a:rPr>
                <a:latin typeface="Courier"/>
              </a:rPr>
              <a:t>)</a:t>
            </a:r>
          </a:p>
        </p:txBody>
      </p:sp>
      <p:pic>
        <p:nvPicPr>
          <p:cNvPr id="6" name="Picture 1" descr="2-tsgraphics_files/figure-pptx/unnamed-chunk-19-1.png">
            <a:extLst>
              <a:ext uri="{FF2B5EF4-FFF2-40B4-BE49-F238E27FC236}">
                <a16:creationId xmlns:a16="http://schemas.microsoft.com/office/drawing/2014/main" id="{873B4BB5-5DD2-8371-7B1E-D99432BD25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750174" y="1450428"/>
            <a:ext cx="10354709" cy="5177354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t>Multiple seasonal periods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lvl="0" indent="0">
              <a:buNone/>
            </a:pPr>
            <a:r>
              <a:rPr>
                <a:latin typeface="Courier"/>
              </a:rPr>
              <a:t>vic_elec </a:t>
            </a:r>
            <a:r>
              <a:rPr>
                <a:solidFill>
                  <a:srgbClr val="4070A0"/>
                </a:solidFill>
                <a:latin typeface="Courier"/>
              </a:rPr>
              <a:t>%&gt;%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gg_season</a:t>
            </a:r>
            <a:r>
              <a:rPr>
                <a:latin typeface="Courier"/>
              </a:rPr>
              <a:t>(Demand, </a:t>
            </a:r>
            <a:r>
              <a:rPr>
                <a:solidFill>
                  <a:srgbClr val="7D9029"/>
                </a:solidFill>
                <a:latin typeface="Courier"/>
              </a:rPr>
              <a:t>period 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70A0"/>
                </a:solidFill>
                <a:latin typeface="Courier"/>
              </a:rPr>
              <a:t>"day"</a:t>
            </a:r>
            <a:r>
              <a:rPr>
                <a:latin typeface="Courier"/>
              </a:rPr>
              <a:t>)</a:t>
            </a:r>
          </a:p>
        </p:txBody>
      </p:sp>
      <p:pic>
        <p:nvPicPr>
          <p:cNvPr id="6" name="Picture 1" descr="2-tsgraphics_files/figure-pptx/unnamed-chunk-20-1.png">
            <a:extLst>
              <a:ext uri="{FF2B5EF4-FFF2-40B4-BE49-F238E27FC236}">
                <a16:creationId xmlns:a16="http://schemas.microsoft.com/office/drawing/2014/main" id="{C530DB15-F8A3-17EE-0C00-AF5451C7D1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1223140" y="1340069"/>
            <a:ext cx="10096501" cy="504825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t>Australian holidays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lvl="0" indent="0">
              <a:buNone/>
            </a:pPr>
            <a:r>
              <a:rPr>
                <a:latin typeface="Courier"/>
              </a:rPr>
              <a:t>holidays </a:t>
            </a:r>
            <a:r>
              <a:rPr>
                <a:solidFill>
                  <a:srgbClr val="007020"/>
                </a:solidFill>
                <a:latin typeface="Courier"/>
              </a:rPr>
              <a:t>&lt;-</a:t>
            </a:r>
            <a:r>
              <a:rPr>
                <a:latin typeface="Courier"/>
              </a:rPr>
              <a:t> tourism </a:t>
            </a:r>
            <a:r>
              <a:rPr>
                <a:solidFill>
                  <a:srgbClr val="4070A0"/>
                </a:solidFill>
                <a:latin typeface="Courier"/>
              </a:rPr>
              <a:t>%&gt;%</a:t>
            </a:r>
            <a:br/>
            <a:r>
              <a:rPr>
                <a:latin typeface="Courier"/>
              </a:rPr>
              <a:t>  </a:t>
            </a:r>
            <a:r>
              <a:rPr>
                <a:solidFill>
                  <a:srgbClr val="06287E"/>
                </a:solidFill>
                <a:latin typeface="Courier"/>
              </a:rPr>
              <a:t>filter</a:t>
            </a:r>
            <a:r>
              <a:rPr>
                <a:latin typeface="Courier"/>
              </a:rPr>
              <a:t>(Purpose </a:t>
            </a:r>
            <a:r>
              <a:rPr>
                <a:solidFill>
                  <a:srgbClr val="4070A0"/>
                </a:solidFill>
                <a:latin typeface="Courier"/>
              </a:rPr>
              <a:t>==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70A0"/>
                </a:solidFill>
                <a:latin typeface="Courier"/>
              </a:rPr>
              <a:t>"Holiday"</a:t>
            </a:r>
            <a:r>
              <a:rPr>
                <a:latin typeface="Courier"/>
              </a:rPr>
              <a:t>) </a:t>
            </a:r>
            <a:r>
              <a:rPr>
                <a:solidFill>
                  <a:srgbClr val="4070A0"/>
                </a:solidFill>
                <a:latin typeface="Courier"/>
              </a:rPr>
              <a:t>%&gt;%</a:t>
            </a:r>
            <a:br/>
            <a:r>
              <a:rPr>
                <a:latin typeface="Courier"/>
              </a:rPr>
              <a:t>  </a:t>
            </a:r>
            <a:r>
              <a:rPr>
                <a:solidFill>
                  <a:srgbClr val="06287E"/>
                </a:solidFill>
                <a:latin typeface="Courier"/>
              </a:rPr>
              <a:t>group_by</a:t>
            </a:r>
            <a:r>
              <a:rPr>
                <a:latin typeface="Courier"/>
              </a:rPr>
              <a:t>(State) </a:t>
            </a:r>
            <a:r>
              <a:rPr>
                <a:solidFill>
                  <a:srgbClr val="4070A0"/>
                </a:solidFill>
                <a:latin typeface="Courier"/>
              </a:rPr>
              <a:t>%&gt;%</a:t>
            </a:r>
            <a:br/>
            <a:r>
              <a:rPr>
                <a:latin typeface="Courier"/>
              </a:rPr>
              <a:t>  </a:t>
            </a:r>
            <a:r>
              <a:rPr>
                <a:solidFill>
                  <a:srgbClr val="06287E"/>
                </a:solidFill>
                <a:latin typeface="Courier"/>
              </a:rPr>
              <a:t>summarise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Trips 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sum</a:t>
            </a:r>
            <a:r>
              <a:rPr>
                <a:latin typeface="Courier"/>
              </a:rPr>
              <a:t>(Trips))</a:t>
            </a:r>
          </a:p>
          <a:p>
            <a:pPr lvl="0" indent="0">
              <a:buNone/>
            </a:pPr>
            <a:r>
              <a:rPr>
                <a:latin typeface="Courier"/>
              </a:rPr>
              <a:t>## # A tsibble: 640 x 3 [1Q]
## # Key:       State [8]
##    State Quarter Trips
##    &lt;chr&gt;   &lt;qtr&gt; &lt;dbl&gt;
##  1 ACT   1998 Q1  196.
##  2 ACT   1998 Q2  127.
##  3 ACT   1998 Q3  111.
##  4 ACT   1998 Q4  170.
##  5 ACT   1999 Q1  108.
##  6 ACT   1999 Q2  125.
##  7 ACT   1999 Q3  178.
##  8 ACT   1999 Q4  218.
##  9 ACT   2000 Q1  158.
## 10 ACT   2000 Q2  155.
## # … with 630 more rows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Australian holidays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lvl="0" indent="0">
              <a:buNone/>
            </a:pPr>
            <a:r>
              <a:rPr>
                <a:latin typeface="Courier"/>
              </a:rPr>
              <a:t>holidays </a:t>
            </a:r>
            <a:r>
              <a:rPr>
                <a:solidFill>
                  <a:srgbClr val="4070A0"/>
                </a:solidFill>
                <a:latin typeface="Courier"/>
              </a:rPr>
              <a:t>%&gt;%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autoplot</a:t>
            </a:r>
            <a:r>
              <a:rPr>
                <a:latin typeface="Courier"/>
              </a:rPr>
              <a:t>(Trips) </a:t>
            </a:r>
            <a:r>
              <a:rPr>
                <a:solidFill>
                  <a:srgbClr val="4070A0"/>
                </a:solidFill>
                <a:latin typeface="Courier"/>
              </a:rPr>
              <a:t>+</a:t>
            </a:r>
            <a:br/>
            <a:r>
              <a:rPr>
                <a:latin typeface="Courier"/>
              </a:rPr>
              <a:t>  </a:t>
            </a:r>
            <a:r>
              <a:rPr>
                <a:solidFill>
                  <a:srgbClr val="06287E"/>
                </a:solidFill>
                <a:latin typeface="Courier"/>
              </a:rPr>
              <a:t>labs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y 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70A0"/>
                </a:solidFill>
                <a:latin typeface="Courier"/>
              </a:rPr>
              <a:t>"thousands of trips"</a:t>
            </a:r>
            <a:r>
              <a:rPr>
                <a:latin typeface="Courier"/>
              </a:rPr>
              <a:t>, </a:t>
            </a:r>
            <a:r>
              <a:rPr>
                <a:solidFill>
                  <a:srgbClr val="7D9029"/>
                </a:solidFill>
                <a:latin typeface="Courier"/>
              </a:rPr>
              <a:t>title 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70A0"/>
                </a:solidFill>
                <a:latin typeface="Courier"/>
              </a:rPr>
              <a:t>"Australian domestic holiday nights"</a:t>
            </a:r>
            <a:r>
              <a:rPr>
                <a:latin typeface="Courier"/>
              </a:rPr>
              <a:t>)</a:t>
            </a:r>
          </a:p>
        </p:txBody>
      </p:sp>
      <p:pic>
        <p:nvPicPr>
          <p:cNvPr id="5" name="Picture 1" descr="2-tsgraphics_files/figure-pptx/holidays-plot-1.png">
            <a:extLst>
              <a:ext uri="{FF2B5EF4-FFF2-40B4-BE49-F238E27FC236}">
                <a16:creationId xmlns:a16="http://schemas.microsoft.com/office/drawing/2014/main" id="{330A93BA-BD74-3100-AC39-43B44810AD0C}"/>
              </a:ext>
            </a:extLst>
          </p:cNvPr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68872" y="1485900"/>
            <a:ext cx="10208172" cy="5104086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Seasonal plots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lvl="0" indent="0">
              <a:buNone/>
            </a:pPr>
            <a:r>
              <a:rPr dirty="0">
                <a:latin typeface="Courier"/>
              </a:rPr>
              <a:t>holidays </a:t>
            </a:r>
            <a:r>
              <a:rPr dirty="0">
                <a:solidFill>
                  <a:srgbClr val="4070A0"/>
                </a:solidFill>
                <a:latin typeface="Courier"/>
              </a:rPr>
              <a:t>%&gt;%</a:t>
            </a:r>
            <a:r>
              <a:rPr dirty="0">
                <a:latin typeface="Courier"/>
              </a:rPr>
              <a:t> </a:t>
            </a:r>
            <a:r>
              <a:rPr dirty="0" err="1">
                <a:solidFill>
                  <a:srgbClr val="06287E"/>
                </a:solidFill>
                <a:latin typeface="Courier"/>
              </a:rPr>
              <a:t>gg_season</a:t>
            </a:r>
            <a:r>
              <a:rPr dirty="0">
                <a:latin typeface="Courier"/>
              </a:rPr>
              <a:t>(Trips) </a:t>
            </a:r>
            <a:r>
              <a:rPr dirty="0">
                <a:solidFill>
                  <a:srgbClr val="4070A0"/>
                </a:solidFill>
                <a:latin typeface="Courier"/>
              </a:rPr>
              <a:t>+</a:t>
            </a:r>
            <a:br>
              <a:rPr dirty="0"/>
            </a:br>
            <a:r>
              <a:rPr dirty="0">
                <a:latin typeface="Courier"/>
              </a:rPr>
              <a:t>  </a:t>
            </a:r>
            <a:r>
              <a:rPr dirty="0">
                <a:solidFill>
                  <a:srgbClr val="06287E"/>
                </a:solidFill>
                <a:latin typeface="Courier"/>
              </a:rPr>
              <a:t>labs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7D9029"/>
                </a:solidFill>
                <a:latin typeface="Courier"/>
              </a:rPr>
              <a:t>y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"thousands of trips"</a:t>
            </a:r>
            <a:r>
              <a:rPr dirty="0">
                <a:latin typeface="Courier"/>
              </a:rPr>
              <a:t>, </a:t>
            </a:r>
            <a:endParaRPr lang="en-US" dirty="0">
              <a:latin typeface="Courier"/>
            </a:endParaRPr>
          </a:p>
          <a:p>
            <a:pPr lvl="0" indent="0">
              <a:buNone/>
            </a:pPr>
            <a:r>
              <a:rPr dirty="0">
                <a:solidFill>
                  <a:srgbClr val="7D9029"/>
                </a:solidFill>
                <a:latin typeface="Courier"/>
              </a:rPr>
              <a:t>title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"Australian domestic holiday nights"</a:t>
            </a:r>
            <a:r>
              <a:rPr dirty="0">
                <a:latin typeface="Courier"/>
              </a:rPr>
              <a:t>)</a:t>
            </a:r>
          </a:p>
        </p:txBody>
      </p:sp>
      <p:pic>
        <p:nvPicPr>
          <p:cNvPr id="3" name="Picture 1" descr="2-tsgraphics_files/figure-pptx/graphics1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344510" y="56796"/>
            <a:ext cx="6725123" cy="6725123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rPr dirty="0" err="1">
                <a:latin typeface="Courier"/>
              </a:rPr>
              <a:t>tsibble</a:t>
            </a:r>
            <a:r>
              <a:rPr dirty="0"/>
              <a:t> objects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46401" y="734190"/>
            <a:ext cx="9047590" cy="5780075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en-US" dirty="0" err="1">
                <a:latin typeface="Courier"/>
              </a:rPr>
              <a:t>tsibble</a:t>
            </a:r>
            <a:r>
              <a:rPr lang="en-US" dirty="0">
                <a:latin typeface="Courier"/>
              </a:rPr>
              <a:t> - </a:t>
            </a:r>
            <a:r>
              <a:rPr lang="en-US" dirty="0"/>
              <a:t>time-series </a:t>
            </a:r>
            <a:r>
              <a:rPr lang="en-US" dirty="0" err="1">
                <a:latin typeface="Courier"/>
              </a:rPr>
              <a:t>tibble</a:t>
            </a:r>
            <a:endParaRPr lang="en-US" dirty="0"/>
          </a:p>
          <a:p>
            <a:pPr lvl="0"/>
            <a:r>
              <a:rPr dirty="0"/>
              <a:t>A </a:t>
            </a:r>
            <a:r>
              <a:rPr dirty="0" err="1">
                <a:latin typeface="Courier"/>
              </a:rPr>
              <a:t>tsibble</a:t>
            </a:r>
            <a:r>
              <a:rPr dirty="0"/>
              <a:t> allows storage and manipulation of multiple time series in R.</a:t>
            </a:r>
          </a:p>
          <a:p>
            <a:pPr lvl="0"/>
            <a:r>
              <a:rPr dirty="0"/>
              <a:t>It contains:</a:t>
            </a:r>
          </a:p>
          <a:p>
            <a:pPr lvl="1"/>
            <a:r>
              <a:rPr dirty="0"/>
              <a:t>An </a:t>
            </a:r>
            <a:r>
              <a:rPr b="1" dirty="0"/>
              <a:t>index</a:t>
            </a:r>
            <a:r>
              <a:rPr dirty="0"/>
              <a:t>: time information about the observation</a:t>
            </a:r>
          </a:p>
          <a:p>
            <a:pPr lvl="1"/>
            <a:r>
              <a:rPr b="1" dirty="0"/>
              <a:t>Measured</a:t>
            </a:r>
            <a:r>
              <a:rPr dirty="0"/>
              <a:t> variable(s): numbers of interest</a:t>
            </a:r>
          </a:p>
          <a:p>
            <a:pPr lvl="1"/>
            <a:r>
              <a:rPr b="1" dirty="0"/>
              <a:t>Key</a:t>
            </a:r>
            <a:r>
              <a:rPr dirty="0"/>
              <a:t> variable(s): optional unique identifiers for each series</a:t>
            </a:r>
          </a:p>
          <a:p>
            <a:pPr lvl="0"/>
            <a:r>
              <a:rPr dirty="0"/>
              <a:t>It works with </a:t>
            </a:r>
            <a:r>
              <a:rPr dirty="0" err="1"/>
              <a:t>tidyverse</a:t>
            </a:r>
            <a:r>
              <a:rPr dirty="0"/>
              <a:t> functions.</a:t>
            </a:r>
            <a:endParaRPr lang="en-US" dirty="0"/>
          </a:p>
          <a:p>
            <a:pPr lvl="0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tsibble</a:t>
            </a:r>
            <a:r>
              <a:rPr lang="en-US" dirty="0"/>
              <a:t> replaces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ts</a:t>
            </a:r>
            <a:r>
              <a:rPr lang="en-US" dirty="0"/>
              <a:t> object</a:t>
            </a:r>
            <a:endParaRPr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D75EB0-790A-447B-E09B-DDEA040BD34D}"/>
              </a:ext>
            </a:extLst>
          </p:cNvPr>
          <p:cNvSpPr txBox="1"/>
          <p:nvPr/>
        </p:nvSpPr>
        <p:spPr>
          <a:xfrm>
            <a:off x="182879" y="2352132"/>
            <a:ext cx="232437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06287E"/>
                </a:solidFill>
                <a:latin typeface="Courier"/>
              </a:rPr>
              <a:t>tibble</a:t>
            </a:r>
            <a:r>
              <a:rPr lang="en-US" dirty="0">
                <a:solidFill>
                  <a:srgbClr val="06287E"/>
                </a:solidFill>
                <a:latin typeface="Courier"/>
              </a:rPr>
              <a:t> </a:t>
            </a:r>
            <a:r>
              <a:rPr lang="en-US" dirty="0">
                <a:latin typeface="Courier"/>
              </a:rPr>
              <a:t>is newer replacement of </a:t>
            </a:r>
            <a:r>
              <a:rPr lang="en-US" dirty="0" err="1">
                <a:latin typeface="Courier"/>
              </a:rPr>
              <a:t>Data.Frame</a:t>
            </a:r>
            <a:endParaRPr lang="en-US"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Seasonal subseries plots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lvl="0" indent="0">
              <a:buNone/>
            </a:pPr>
            <a:r>
              <a:rPr>
                <a:latin typeface="Courier"/>
              </a:rPr>
              <a:t>holidays </a:t>
            </a:r>
            <a:r>
              <a:rPr>
                <a:solidFill>
                  <a:srgbClr val="4070A0"/>
                </a:solidFill>
                <a:latin typeface="Courier"/>
              </a:rPr>
              <a:t>%&gt;%</a:t>
            </a:r>
            <a:br/>
            <a:r>
              <a:rPr>
                <a:latin typeface="Courier"/>
              </a:rPr>
              <a:t>  </a:t>
            </a:r>
            <a:r>
              <a:rPr>
                <a:solidFill>
                  <a:srgbClr val="06287E"/>
                </a:solidFill>
                <a:latin typeface="Courier"/>
              </a:rPr>
              <a:t>gg_subseries</a:t>
            </a:r>
            <a:r>
              <a:rPr>
                <a:latin typeface="Courier"/>
              </a:rPr>
              <a:t>(Trips) </a:t>
            </a:r>
            <a:r>
              <a:rPr>
                <a:solidFill>
                  <a:srgbClr val="4070A0"/>
                </a:solidFill>
                <a:latin typeface="Courier"/>
              </a:rPr>
              <a:t>+</a:t>
            </a:r>
            <a:br/>
            <a:r>
              <a:rPr>
                <a:latin typeface="Courier"/>
              </a:rPr>
              <a:t>  </a:t>
            </a:r>
            <a:r>
              <a:rPr>
                <a:solidFill>
                  <a:srgbClr val="06287E"/>
                </a:solidFill>
                <a:latin typeface="Courier"/>
              </a:rPr>
              <a:t>labs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y 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70A0"/>
                </a:solidFill>
                <a:latin typeface="Courier"/>
              </a:rPr>
              <a:t>"thousands of trips"</a:t>
            </a:r>
            <a:r>
              <a:rPr>
                <a:latin typeface="Courier"/>
              </a:rPr>
              <a:t>, </a:t>
            </a:r>
            <a:r>
              <a:rPr>
                <a:solidFill>
                  <a:srgbClr val="7D9029"/>
                </a:solidFill>
                <a:latin typeface="Courier"/>
              </a:rPr>
              <a:t>title 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70A0"/>
                </a:solidFill>
                <a:latin typeface="Courier"/>
              </a:rPr>
              <a:t>"Australian domestic holiday nights"</a:t>
            </a:r>
            <a:r>
              <a:rPr>
                <a:latin typeface="Courier"/>
              </a:rPr>
              <a:t>)</a:t>
            </a:r>
          </a:p>
        </p:txBody>
      </p:sp>
      <p:pic>
        <p:nvPicPr>
          <p:cNvPr id="3" name="Picture 1" descr="2-tsgraphics_files/figure-pptx/graphics2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1559898"/>
            <a:ext cx="11690001" cy="5168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bg1">
              <a:alpha val="75000"/>
            </a:schemeClr>
          </a:solidFill>
        </p:spPr>
        <p:txBody>
          <a:bodyPr/>
          <a:lstStyle/>
          <a:p>
            <a:pPr marL="0" lvl="0" indent="0">
              <a:buNone/>
            </a:pPr>
            <a:r>
              <a:t>Lag plots and autocorrelation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t>Example: Beer production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1" y="734190"/>
            <a:ext cx="10850990" cy="5780075"/>
          </a:xfrm>
        </p:spPr>
        <p:txBody>
          <a:bodyPr>
            <a:normAutofit fontScale="47500" lnSpcReduction="20000"/>
          </a:bodyPr>
          <a:lstStyle/>
          <a:p>
            <a:pPr lvl="0" indent="0">
              <a:buNone/>
            </a:pPr>
            <a:r>
              <a:rPr dirty="0" err="1">
                <a:latin typeface="Courier"/>
              </a:rPr>
              <a:t>new_production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aus_production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%&gt;%</a:t>
            </a:r>
            <a:br>
              <a:rPr dirty="0"/>
            </a:br>
            <a:r>
              <a:rPr dirty="0">
                <a:latin typeface="Courier"/>
              </a:rPr>
              <a:t>  </a:t>
            </a:r>
            <a:r>
              <a:rPr dirty="0">
                <a:solidFill>
                  <a:srgbClr val="06287E"/>
                </a:solidFill>
                <a:latin typeface="Courier"/>
              </a:rPr>
              <a:t>filter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06287E"/>
                </a:solidFill>
                <a:latin typeface="Courier"/>
              </a:rPr>
              <a:t>year</a:t>
            </a:r>
            <a:r>
              <a:rPr dirty="0">
                <a:latin typeface="Courier"/>
              </a:rPr>
              <a:t>(Quarter) </a:t>
            </a:r>
            <a:r>
              <a:rPr dirty="0">
                <a:solidFill>
                  <a:srgbClr val="4070A0"/>
                </a:solidFill>
                <a:latin typeface="Courier"/>
              </a:rPr>
              <a:t>&gt;=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A070"/>
                </a:solidFill>
                <a:latin typeface="Courier"/>
              </a:rPr>
              <a:t>1992</a:t>
            </a:r>
            <a:r>
              <a:rPr dirty="0">
                <a:latin typeface="Courier"/>
              </a:rPr>
              <a:t>)</a:t>
            </a:r>
            <a:br>
              <a:rPr dirty="0"/>
            </a:br>
            <a:r>
              <a:rPr dirty="0" err="1">
                <a:latin typeface="Courier"/>
              </a:rPr>
              <a:t>new_production</a:t>
            </a:r>
            <a:endParaRPr dirty="0">
              <a:latin typeface="Courier"/>
            </a:endParaRPr>
          </a:p>
          <a:p>
            <a:pPr lvl="0" indent="0">
              <a:lnSpc>
                <a:spcPct val="145000"/>
              </a:lnSpc>
              <a:buNone/>
            </a:pPr>
            <a:r>
              <a:rPr dirty="0">
                <a:latin typeface="Courier"/>
              </a:rPr>
              <a:t>## # A </a:t>
            </a:r>
            <a:r>
              <a:rPr dirty="0" err="1">
                <a:latin typeface="Courier"/>
              </a:rPr>
              <a:t>tsibble</a:t>
            </a:r>
            <a:r>
              <a:rPr dirty="0">
                <a:latin typeface="Courier"/>
              </a:rPr>
              <a:t>: 74 x 7 [1Q]
##    Quarter  Beer Tobacco Bricks Cement Electricity   Gas
##      &lt;</a:t>
            </a:r>
            <a:r>
              <a:rPr dirty="0" err="1">
                <a:latin typeface="Courier"/>
              </a:rPr>
              <a:t>qtr</a:t>
            </a:r>
            <a:r>
              <a:rPr dirty="0">
                <a:latin typeface="Courier"/>
              </a:rPr>
              <a:t>&gt; &lt;</a:t>
            </a:r>
            <a:r>
              <a:rPr dirty="0" err="1">
                <a:latin typeface="Courier"/>
              </a:rPr>
              <a:t>dbl</a:t>
            </a:r>
            <a:r>
              <a:rPr dirty="0">
                <a:latin typeface="Courier"/>
              </a:rPr>
              <a:t>&gt;   &lt;</a:t>
            </a:r>
            <a:r>
              <a:rPr dirty="0" err="1">
                <a:latin typeface="Courier"/>
              </a:rPr>
              <a:t>dbl</a:t>
            </a:r>
            <a:r>
              <a:rPr dirty="0">
                <a:latin typeface="Courier"/>
              </a:rPr>
              <a:t>&gt;  &lt;</a:t>
            </a:r>
            <a:r>
              <a:rPr dirty="0" err="1">
                <a:latin typeface="Courier"/>
              </a:rPr>
              <a:t>dbl</a:t>
            </a:r>
            <a:r>
              <a:rPr dirty="0">
                <a:latin typeface="Courier"/>
              </a:rPr>
              <a:t>&gt;  &lt;</a:t>
            </a:r>
            <a:r>
              <a:rPr dirty="0" err="1">
                <a:latin typeface="Courier"/>
              </a:rPr>
              <a:t>dbl</a:t>
            </a:r>
            <a:r>
              <a:rPr dirty="0">
                <a:latin typeface="Courier"/>
              </a:rPr>
              <a:t>&gt;       &lt;</a:t>
            </a:r>
            <a:r>
              <a:rPr dirty="0" err="1">
                <a:latin typeface="Courier"/>
              </a:rPr>
              <a:t>dbl</a:t>
            </a:r>
            <a:r>
              <a:rPr dirty="0">
                <a:latin typeface="Courier"/>
              </a:rPr>
              <a:t>&gt; &lt;</a:t>
            </a:r>
            <a:r>
              <a:rPr dirty="0" err="1">
                <a:latin typeface="Courier"/>
              </a:rPr>
              <a:t>dbl</a:t>
            </a:r>
            <a:r>
              <a:rPr dirty="0">
                <a:latin typeface="Courier"/>
              </a:rPr>
              <a:t>&gt;
##  1 1992 Q1   443    5777    383   1289       38332   117
##  2 1992 Q2   410    5853    404   1501       39774   151
##  3 1992 Q3   420    6416    446   1539       42246   175
##  4 1992 Q4   532    5825    420   1568       38498   129
##  5 1993 Q1   433    5724    394   1450       39460   116
##  6 1993 Q2   421    6036    462   1668       41356   149
##  7 1993 Q3   410    6570    475   1648       42949   163
##  8 1993 Q4   512    5675    443   1863       40974   138
##  9 1994 Q1   449    5311    421   1468       40162   127
## 10 1994 Q2   381    5717    475   1755       41199   159
## # … with 64 more rows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2623" y="5871206"/>
            <a:ext cx="11886754" cy="1428239"/>
          </a:xfrm>
        </p:spPr>
        <p:txBody>
          <a:bodyPr/>
          <a:lstStyle/>
          <a:p>
            <a:pPr lvl="0" indent="0">
              <a:buNone/>
            </a:pPr>
            <a:r>
              <a:rPr lang="en-US" dirty="0"/>
              <a:t>Example: Beer production:</a:t>
            </a:r>
            <a:endParaRPr lang="en-US" dirty="0">
              <a:latin typeface="Courier"/>
            </a:endParaRPr>
          </a:p>
          <a:p>
            <a:pPr lvl="0" indent="0">
              <a:buNone/>
            </a:pPr>
            <a:r>
              <a:rPr dirty="0" err="1">
                <a:latin typeface="Courier"/>
              </a:rPr>
              <a:t>new_production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%&gt;%</a:t>
            </a:r>
            <a:r>
              <a:rPr dirty="0">
                <a:latin typeface="Courier"/>
              </a:rPr>
              <a:t> </a:t>
            </a:r>
            <a:r>
              <a:rPr dirty="0" err="1">
                <a:solidFill>
                  <a:srgbClr val="06287E"/>
                </a:solidFill>
                <a:latin typeface="Courier"/>
              </a:rPr>
              <a:t>gg_lag</a:t>
            </a:r>
            <a:r>
              <a:rPr dirty="0">
                <a:latin typeface="Courier"/>
              </a:rPr>
              <a:t>(Beer)</a:t>
            </a:r>
          </a:p>
        </p:txBody>
      </p:sp>
      <p:pic>
        <p:nvPicPr>
          <p:cNvPr id="3" name="Picture 1" descr="2-tsgraphics_files/figure-pptx/unnamed-chunk-23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390797" y="-1"/>
            <a:ext cx="6801203" cy="6801203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en-US" spc="5" dirty="0"/>
              <a:t>Lagged</a:t>
            </a:r>
            <a:r>
              <a:rPr lang="en-US" spc="-40" dirty="0"/>
              <a:t> </a:t>
            </a:r>
            <a:r>
              <a:rPr lang="en-US" dirty="0"/>
              <a:t>scatterplots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object 5">
                <a:extLst>
                  <a:ext uri="{FF2B5EF4-FFF2-40B4-BE49-F238E27FC236}">
                    <a16:creationId xmlns:a16="http://schemas.microsoft.com/office/drawing/2014/main" id="{AD248968-A79E-B847-D6DB-6895C564DD50}"/>
                  </a:ext>
                </a:extLst>
              </p:cNvPr>
              <p:cNvSpPr txBox="1">
                <a:spLocks noGrp="1"/>
              </p:cNvSpPr>
              <p:nvPr>
                <p:ph idx="1"/>
              </p:nvPr>
            </p:nvSpPr>
            <p:spPr>
              <a:xfrm>
                <a:off x="419765" y="711525"/>
                <a:ext cx="4267200" cy="4365631"/>
              </a:xfrm>
              <a:prstGeom prst="rect">
                <a:avLst/>
              </a:prstGeom>
            </p:spPr>
            <p:txBody>
              <a:bodyPr vert="horz" wrap="square" lIns="0" tIns="615899" rIns="0" bIns="0" rtlCol="0">
                <a:spAutoFit/>
              </a:bodyPr>
              <a:lstStyle/>
              <a:p>
                <a:pPr marL="403860" marR="43180">
                  <a:lnSpc>
                    <a:spcPct val="115900"/>
                  </a:lnSpc>
                  <a:spcBef>
                    <a:spcPts val="90"/>
                  </a:spcBef>
                </a:pPr>
                <a:r>
                  <a:rPr lang="en-US" sz="2000" spc="10" dirty="0"/>
                  <a:t>k-lagged values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pc="1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pc="1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000" i="1" spc="1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000" spc="10" dirty="0">
                    <a:latin typeface="Carlito"/>
                    <a:cs typeface="Carlito"/>
                  </a:rPr>
                  <a:t>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pc="1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pc="1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000" i="1" spc="1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000" i="1" spc="1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i="1" spc="1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sz="1100" i="1" baseline="-11111" dirty="0">
                  <a:latin typeface="Carlito"/>
                  <a:cs typeface="Carlito"/>
                </a:endParaRPr>
              </a:p>
              <a:p>
                <a:pPr marL="403860" marR="43180">
                  <a:lnSpc>
                    <a:spcPct val="115900"/>
                  </a:lnSpc>
                  <a:spcBef>
                    <a:spcPts val="90"/>
                  </a:spcBef>
                </a:pPr>
                <a:endParaRPr lang="en-US" sz="1100" i="1" baseline="-11111" dirty="0">
                  <a:latin typeface="Carlito"/>
                  <a:cs typeface="Carlito"/>
                </a:endParaRPr>
              </a:p>
              <a:p>
                <a:pPr marL="60960" marR="43180" indent="0">
                  <a:lnSpc>
                    <a:spcPct val="115900"/>
                  </a:lnSpc>
                  <a:spcBef>
                    <a:spcPts val="9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pc="10">
                          <a:latin typeface="Cambria Math" panose="02040503050406030204" pitchFamily="18" charset="0"/>
                        </a:rPr>
                        <m:t>𝑙𝑎</m:t>
                      </m:r>
                      <m:sSub>
                        <m:sSubPr>
                          <m:ctrlPr>
                            <a:rPr lang="en-US" sz="2000" i="1" spc="1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spc="1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2000" i="1" spc="1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000" i="1" spc="1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000" i="1" spc="1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spc="1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 spc="1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000" i="1" spc="10">
                          <a:latin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lang="en-US" sz="2000" i="1" spc="1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spc="1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 spc="1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i="1" spc="1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i="1" spc="1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sz="2000" spc="10" dirty="0"/>
              </a:p>
              <a:p>
                <a:pPr marL="403860" marR="43180">
                  <a:lnSpc>
                    <a:spcPct val="115900"/>
                  </a:lnSpc>
                  <a:spcBef>
                    <a:spcPts val="90"/>
                  </a:spcBef>
                </a:pPr>
                <a:endParaRPr lang="en-US" sz="2000" spc="5" dirty="0"/>
              </a:p>
              <a:p>
                <a:pPr marL="403860" marR="43180">
                  <a:lnSpc>
                    <a:spcPct val="115900"/>
                  </a:lnSpc>
                  <a:spcBef>
                    <a:spcPts val="90"/>
                  </a:spcBef>
                </a:pPr>
                <a:r>
                  <a:rPr lang="en-US" sz="2000" spc="5" dirty="0"/>
                  <a:t>Lagged</a:t>
                </a:r>
                <a:r>
                  <a:rPr lang="en-US" sz="2000" spc="-40" dirty="0"/>
                  <a:t> </a:t>
                </a:r>
                <a:r>
                  <a:rPr lang="en-US" sz="2000" dirty="0"/>
                  <a:t>scatterplots</a:t>
                </a:r>
                <a:r>
                  <a:rPr lang="en-US" sz="2000" spc="10" dirty="0"/>
                  <a:t>:</a:t>
                </a:r>
              </a:p>
              <a:p>
                <a:pPr marL="689610" marR="43180" indent="-285750">
                  <a:lnSpc>
                    <a:spcPct val="115900"/>
                  </a:lnSpc>
                  <a:spcBef>
                    <a:spcPts val="90"/>
                  </a:spcBef>
                  <a:buFont typeface="Arial" panose="020B0604020202020204" pitchFamily="34" charset="0"/>
                  <a:buChar char="•"/>
                </a:pPr>
                <a:r>
                  <a:rPr lang="en-US" sz="2000" spc="10" dirty="0"/>
                  <a:t>Each </a:t>
                </a:r>
                <a:r>
                  <a:rPr lang="en-US" sz="2000" spc="5" dirty="0"/>
                  <a:t>graph </a:t>
                </a:r>
                <a:r>
                  <a:rPr lang="en-US" sz="2000" spc="10" dirty="0"/>
                  <a:t>shows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pc="1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pc="1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000" i="1" spc="1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000" i="1" spc="15" baseline="-11111" dirty="0">
                    <a:latin typeface="Carlito"/>
                    <a:cs typeface="Carlito"/>
                  </a:rPr>
                  <a:t> </a:t>
                </a:r>
                <a:r>
                  <a:rPr lang="en-US" sz="2000" spc="5" dirty="0"/>
                  <a:t>plotted against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pc="1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pc="1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000" i="1" spc="1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000" i="1" spc="1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i="1" spc="1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2000" i="1" spc="1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spc="-5" dirty="0"/>
                  <a:t>for  </a:t>
                </a:r>
                <a:r>
                  <a:rPr lang="en-US" sz="2000" dirty="0"/>
                  <a:t>different </a:t>
                </a:r>
                <a:r>
                  <a:rPr lang="en-US" sz="2000" spc="10" dirty="0"/>
                  <a:t>values of</a:t>
                </a:r>
                <a:r>
                  <a:rPr lang="en-US" sz="2000" dirty="0"/>
                  <a:t> </a:t>
                </a:r>
                <a:r>
                  <a:rPr lang="en-US" sz="2000" i="1" spc="15" dirty="0">
                    <a:latin typeface="Carlito"/>
                    <a:cs typeface="Carlito"/>
                  </a:rPr>
                  <a:t>k</a:t>
                </a:r>
                <a:r>
                  <a:rPr lang="en-US" sz="2000" spc="15" dirty="0"/>
                  <a:t>.</a:t>
                </a:r>
              </a:p>
              <a:p>
                <a:pPr marL="689610" marR="43180" indent="-285750">
                  <a:lnSpc>
                    <a:spcPct val="115900"/>
                  </a:lnSpc>
                  <a:spcBef>
                    <a:spcPts val="90"/>
                  </a:spcBef>
                  <a:buFont typeface="Arial" panose="020B0604020202020204" pitchFamily="34" charset="0"/>
                  <a:buChar char="•"/>
                </a:pPr>
                <a:r>
                  <a:rPr lang="en-US" sz="2000" spc="15" dirty="0"/>
                  <a:t>The </a:t>
                </a:r>
                <a:r>
                  <a:rPr lang="en-US" sz="2000" spc="5" dirty="0"/>
                  <a:t>autocorrelations are </a:t>
                </a:r>
                <a:r>
                  <a:rPr lang="en-US" sz="2000" spc="15" dirty="0"/>
                  <a:t>the </a:t>
                </a:r>
                <a:r>
                  <a:rPr lang="en-US" sz="2000" spc="5" dirty="0"/>
                  <a:t>correlations  </a:t>
                </a:r>
                <a:r>
                  <a:rPr lang="en-US" sz="2000" spc="10" dirty="0"/>
                  <a:t>associated with </a:t>
                </a:r>
                <a:r>
                  <a:rPr lang="en-US" sz="2000" spc="15" dirty="0"/>
                  <a:t>these</a:t>
                </a:r>
                <a:r>
                  <a:rPr lang="en-US" sz="2000" spc="-15" dirty="0"/>
                  <a:t> </a:t>
                </a:r>
                <a:r>
                  <a:rPr lang="en-US" sz="2000" spc="5" dirty="0"/>
                  <a:t>scatterplots.</a:t>
                </a:r>
                <a:endParaRPr sz="2000" spc="5" dirty="0"/>
              </a:p>
            </p:txBody>
          </p:sp>
        </mc:Choice>
        <mc:Fallback xmlns="">
          <p:sp>
            <p:nvSpPr>
              <p:cNvPr id="5" name="object 5">
                <a:extLst>
                  <a:ext uri="{FF2B5EF4-FFF2-40B4-BE49-F238E27FC236}">
                    <a16:creationId xmlns:a16="http://schemas.microsoft.com/office/drawing/2014/main" id="{AD248968-A79E-B847-D6DB-6895C564DD50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19765" y="711525"/>
                <a:ext cx="4267200" cy="4365631"/>
              </a:xfrm>
              <a:prstGeom prst="rect">
                <a:avLst/>
              </a:prstGeom>
              <a:blipFill>
                <a:blip r:embed="rId3"/>
                <a:stretch>
                  <a:fillRect l="-2000" b="-25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lvl="0" indent="0">
              <a:buNone/>
            </a:pPr>
            <a:r>
              <a:rPr>
                <a:latin typeface="Courier"/>
              </a:rPr>
              <a:t>new_production </a:t>
            </a:r>
            <a:r>
              <a:rPr>
                <a:solidFill>
                  <a:srgbClr val="4070A0"/>
                </a:solidFill>
                <a:latin typeface="Courier"/>
              </a:rPr>
              <a:t>%&gt;%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gg_lag</a:t>
            </a:r>
            <a:r>
              <a:rPr>
                <a:latin typeface="Courier"/>
              </a:rPr>
              <a:t>(Beer, </a:t>
            </a:r>
            <a:r>
              <a:rPr>
                <a:solidFill>
                  <a:srgbClr val="7D9029"/>
                </a:solidFill>
                <a:latin typeface="Courier"/>
              </a:rPr>
              <a:t>geom=</a:t>
            </a:r>
            <a:r>
              <a:rPr>
                <a:solidFill>
                  <a:srgbClr val="4070A0"/>
                </a:solidFill>
                <a:latin typeface="Courier"/>
              </a:rPr>
              <a:t>'point'</a:t>
            </a:r>
            <a:r>
              <a:rPr>
                <a:latin typeface="Courier"/>
              </a:rPr>
              <a:t>)</a:t>
            </a:r>
          </a:p>
        </p:txBody>
      </p:sp>
      <p:pic>
        <p:nvPicPr>
          <p:cNvPr id="3" name="Picture 1" descr="2-tsgraphics_files/figure-pptx/unnamed-chunk-24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344510" y="0"/>
            <a:ext cx="6847490" cy="684749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 dirty="0"/>
              <a:t>Example: Beer production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rPr dirty="0"/>
              <a:t>Lagged scatterplots</a:t>
            </a:r>
            <a:r>
              <a:rPr lang="en-US" dirty="0"/>
              <a:t> and Autocorrelation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lvl="0"/>
                <a:r>
                  <a:rPr dirty="0"/>
                  <a:t>Each graph shows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dirty="0"/>
                  <a:t> plotted against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dirty="0"/>
                  <a:t> for different values of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dirty="0"/>
                  <a:t>.</a:t>
                </a:r>
              </a:p>
              <a:p>
                <a:pPr lvl="0"/>
                <a:r>
                  <a:rPr dirty="0"/>
                  <a:t>The autocorrelations are the correlations associated with these scatterplots.</a:t>
                </a:r>
              </a:p>
              <a:p>
                <a:pPr lvl="0"/>
                <a:r>
                  <a:rPr dirty="0"/>
                  <a:t>ACF (autocorrelation function):</a:t>
                </a:r>
              </a:p>
              <a:p>
                <a:pPr lvl="1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/>
                      <m:t>Correlation</m:t>
                    </m:r>
                    <m:d>
                      <m:d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</m:oMath>
                </a14:m>
                <a:endParaRPr dirty="0"/>
              </a:p>
              <a:p>
                <a:pPr lvl="1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/>
                      <m:t>Correlation</m:t>
                    </m:r>
                    <m:d>
                      <m:d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>
                                <a:latin typeface="Cambria Math" panose="02040503050406030204" pitchFamily="18" charset="0"/>
                              </a:rPr>
                              <m:t>−2</m:t>
                            </m:r>
                          </m:sub>
                        </m:sSub>
                      </m:e>
                    </m:d>
                  </m:oMath>
                </a14:m>
                <a:endParaRPr dirty="0"/>
              </a:p>
              <a:p>
                <a:pPr lvl="1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/>
                      <m:t>Correlation</m:t>
                    </m:r>
                    <m:d>
                      <m:d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>
                                <a:latin typeface="Cambria Math" panose="02040503050406030204" pitchFamily="18" charset="0"/>
                              </a:rPr>
                              <m:t>−3</m:t>
                            </m:r>
                          </m:sub>
                        </m:sSub>
                      </m:e>
                    </m:d>
                  </m:oMath>
                </a14:m>
                <a:endParaRPr dirty="0"/>
              </a:p>
              <a:p>
                <a:pPr lvl="1">
                  <a:buFont typeface="Arial" panose="020B0604020202020204" pitchFamily="34" charset="0"/>
                  <a:buChar char="•"/>
                </a:pPr>
                <a:r>
                  <a:rPr dirty="0"/>
                  <a:t>etc.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29" t="-12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rPr dirty="0"/>
              <a:t>Autocorrelation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443655" y="734190"/>
                <a:ext cx="9550335" cy="5780075"/>
              </a:xfrm>
            </p:spPr>
            <p:txBody>
              <a:bodyPr>
                <a:normAutofit lnSpcReduction="10000"/>
              </a:bodyPr>
              <a:lstStyle/>
              <a:p>
                <a:pPr marL="0" lvl="0" indent="0">
                  <a:buNone/>
                </a:pPr>
                <a:r>
                  <a:rPr b="1" dirty="0"/>
                  <a:t>Covariance</a:t>
                </a:r>
                <a:r>
                  <a:rPr dirty="0"/>
                  <a:t> and </a:t>
                </a:r>
                <a:r>
                  <a:rPr b="1" dirty="0"/>
                  <a:t>correlation</a:t>
                </a:r>
                <a:r>
                  <a:rPr dirty="0"/>
                  <a:t>: measure extent of </a:t>
                </a:r>
                <a:r>
                  <a:rPr b="1" dirty="0"/>
                  <a:t>linear relationship</a:t>
                </a:r>
                <a:r>
                  <a:rPr dirty="0"/>
                  <a:t> between two variables (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dirty="0"/>
                  <a:t> and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dirty="0"/>
                  <a:t>).</a:t>
                </a:r>
                <a:endParaRPr lang="en-US" dirty="0"/>
              </a:p>
              <a:p>
                <a:pPr marL="0" lvl="0" indent="0">
                  <a:buNone/>
                </a:pPr>
                <a:endParaRPr dirty="0"/>
              </a:p>
              <a:p>
                <a:pPr marL="0" lvl="0" indent="0">
                  <a:buNone/>
                </a:pPr>
                <a:r>
                  <a:rPr b="1" dirty="0"/>
                  <a:t>Autocovariance</a:t>
                </a:r>
                <a:r>
                  <a:rPr dirty="0"/>
                  <a:t> and </a:t>
                </a:r>
                <a:r>
                  <a:rPr b="1" dirty="0"/>
                  <a:t>autocorrelation</a:t>
                </a:r>
                <a:r>
                  <a:rPr dirty="0"/>
                  <a:t>: measure linear relationship between </a:t>
                </a:r>
                <a:r>
                  <a:rPr b="1" dirty="0"/>
                  <a:t>lagged values</a:t>
                </a:r>
                <a:r>
                  <a:rPr dirty="0"/>
                  <a:t> of a time series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dirty="0"/>
                  <a:t>.</a:t>
                </a:r>
                <a:endParaRPr lang="en-US" dirty="0"/>
              </a:p>
              <a:p>
                <a:pPr marL="0" lvl="0" indent="0">
                  <a:buNone/>
                </a:pPr>
                <a:endParaRPr dirty="0"/>
              </a:p>
              <a:p>
                <a:pPr marL="0" lvl="0" indent="0">
                  <a:buNone/>
                </a:pPr>
                <a:r>
                  <a:rPr dirty="0"/>
                  <a:t>We measure the relationship between:</a:t>
                </a:r>
              </a:p>
              <a:p>
                <a:pPr lvl="0"/>
                <a14:m>
                  <m:oMath xmlns:m="http://schemas.openxmlformats.org/officeDocument/2006/math"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endParaRPr dirty="0"/>
              </a:p>
              <a:p>
                <a:pPr lvl="0"/>
                <a14:m>
                  <m:oMath xmlns:m="http://schemas.openxmlformats.org/officeDocument/2006/math"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−2</m:t>
                        </m:r>
                      </m:sub>
                    </m:sSub>
                  </m:oMath>
                </a14:m>
                <a:endParaRPr dirty="0"/>
              </a:p>
              <a:p>
                <a:pPr lvl="0"/>
                <a14:m>
                  <m:oMath xmlns:m="http://schemas.openxmlformats.org/officeDocument/2006/math"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−3</m:t>
                        </m:r>
                      </m:sub>
                    </m:sSub>
                  </m:oMath>
                </a14:m>
                <a:endParaRPr dirty="0"/>
              </a:p>
              <a:p>
                <a:pPr lvl="0"/>
                <a:r>
                  <a:rPr dirty="0"/>
                  <a:t>etc.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443655" y="734190"/>
                <a:ext cx="9550335" cy="5780075"/>
              </a:xfrm>
              <a:blipFill>
                <a:blip r:embed="rId2"/>
                <a:stretch>
                  <a:fillRect l="-1659" t="-2213" b="-20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t>Autocorrelation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lvl="0" indent="0">
                  <a:buNone/>
                </a:pPr>
                <a:r>
                  <a:rPr dirty="0"/>
                  <a:t>We denote the sample </a:t>
                </a:r>
                <a:r>
                  <a:rPr b="1" dirty="0"/>
                  <a:t>autocovariance</a:t>
                </a:r>
                <a:r>
                  <a:rPr dirty="0"/>
                  <a:t> at lag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dirty="0"/>
                  <a:t>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dirty="0"/>
                  <a:t> and the sample </a:t>
                </a:r>
                <a:r>
                  <a:rPr b="1" dirty="0"/>
                  <a:t>autocorrelation</a:t>
                </a:r>
                <a:r>
                  <a:rPr dirty="0"/>
                  <a:t> at lag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dirty="0"/>
                  <a:t>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dirty="0"/>
                  <a:t>. Then define</a:t>
                </a:r>
                <a:endParaRPr lang="en-US" dirty="0"/>
              </a:p>
              <a:p>
                <a:pPr marL="0" lvl="0" indent="0">
                  <a:buNone/>
                </a:pPr>
                <a:endParaRPr lang="en-US" dirty="0"/>
              </a:p>
              <a:p>
                <a:pPr marL="0" lvl="0" indent="0">
                  <a:buNone/>
                </a:pPr>
                <a:endParaRPr lang="en-US" dirty="0"/>
              </a:p>
              <a:p>
                <a:pPr marL="0" lvl="0" indent="0">
                  <a:buNone/>
                </a:pPr>
                <a:endParaRPr lang="en-US" dirty="0"/>
              </a:p>
              <a:p>
                <a:pPr marL="0" lvl="0" indent="0">
                  <a:buNone/>
                </a:pPr>
                <a:endParaRPr dirty="0"/>
              </a:p>
              <a:p>
                <a:pPr lvl="0"/>
                <a14:m>
                  <m:oMath xmlns:m="http://schemas.openxmlformats.org/officeDocument/2006/math">
                    <m:sSub>
                      <m:sSubPr>
                        <m:ctrlPr>
                          <a:rPr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240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sz="240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sz="2400" dirty="0"/>
                  <a:t> indicates how successive values of </a:t>
                </a:r>
                <a14:m>
                  <m:oMath xmlns:m="http://schemas.openxmlformats.org/officeDocument/2006/math">
                    <m:r>
                      <a:rPr sz="240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sz="2400" dirty="0"/>
                  <a:t> relate to each other</a:t>
                </a:r>
              </a:p>
              <a:p>
                <a:pPr lvl="0"/>
                <a14:m>
                  <m:oMath xmlns:m="http://schemas.openxmlformats.org/officeDocument/2006/math">
                    <m:sSub>
                      <m:sSubPr>
                        <m:ctrlPr>
                          <a:rPr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240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sz="240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sz="2400" dirty="0"/>
                  <a:t> indicates how </a:t>
                </a:r>
                <a14:m>
                  <m:oMath xmlns:m="http://schemas.openxmlformats.org/officeDocument/2006/math">
                    <m:r>
                      <a:rPr sz="240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sz="2400" dirty="0"/>
                  <a:t> values two periods apart relate to each other</a:t>
                </a:r>
              </a:p>
              <a:p>
                <a:pPr lvl="0"/>
                <a14:m>
                  <m:oMath xmlns:m="http://schemas.openxmlformats.org/officeDocument/2006/math">
                    <m:sSub>
                      <m:sSubPr>
                        <m:ctrlPr>
                          <a:rPr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240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sz="240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sz="2400" dirty="0"/>
                  <a:t> is  the same as the sample correlation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240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sz="240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sz="24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240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sz="240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sz="240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sz="240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sz="2400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771" t="-1264" r="-6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object 4">
                <a:extLst>
                  <a:ext uri="{FF2B5EF4-FFF2-40B4-BE49-F238E27FC236}">
                    <a16:creationId xmlns:a16="http://schemas.microsoft.com/office/drawing/2014/main" id="{74B7F7EB-B9BA-29C6-1B5C-3AF2A930DBAA}"/>
                  </a:ext>
                </a:extLst>
              </p:cNvPr>
              <p:cNvSpPr/>
              <p:nvPr/>
            </p:nvSpPr>
            <p:spPr>
              <a:xfrm>
                <a:off x="3937241" y="2438594"/>
                <a:ext cx="5380179" cy="1818095"/>
              </a:xfrm>
              <a:custGeom>
                <a:avLst/>
                <a:gdLst/>
                <a:ahLst/>
                <a:cxnLst/>
                <a:rect l="l" t="t" r="r" b="b"/>
                <a:pathLst>
                  <a:path w="4015740" h="882014">
                    <a:moveTo>
                      <a:pt x="4015244" y="44424"/>
                    </a:moveTo>
                    <a:lnTo>
                      <a:pt x="4013949" y="44424"/>
                    </a:lnTo>
                    <a:lnTo>
                      <a:pt x="4011244" y="31076"/>
                    </a:lnTo>
                    <a:lnTo>
                      <a:pt x="4000322" y="14922"/>
                    </a:lnTo>
                    <a:lnTo>
                      <a:pt x="3984167" y="4013"/>
                    </a:lnTo>
                    <a:lnTo>
                      <a:pt x="3964432" y="0"/>
                    </a:lnTo>
                    <a:lnTo>
                      <a:pt x="50800" y="0"/>
                    </a:lnTo>
                    <a:lnTo>
                      <a:pt x="31076" y="4013"/>
                    </a:lnTo>
                    <a:lnTo>
                      <a:pt x="14922" y="14922"/>
                    </a:lnTo>
                    <a:lnTo>
                      <a:pt x="4013" y="31076"/>
                    </a:lnTo>
                    <a:lnTo>
                      <a:pt x="1295" y="44424"/>
                    </a:lnTo>
                    <a:lnTo>
                      <a:pt x="0" y="44424"/>
                    </a:lnTo>
                    <a:lnTo>
                      <a:pt x="0" y="50812"/>
                    </a:lnTo>
                    <a:lnTo>
                      <a:pt x="0" y="82384"/>
                    </a:lnTo>
                    <a:lnTo>
                      <a:pt x="0" y="831100"/>
                    </a:lnTo>
                    <a:lnTo>
                      <a:pt x="4013" y="850823"/>
                    </a:lnTo>
                    <a:lnTo>
                      <a:pt x="14922" y="866978"/>
                    </a:lnTo>
                    <a:lnTo>
                      <a:pt x="31076" y="877887"/>
                    </a:lnTo>
                    <a:lnTo>
                      <a:pt x="50800" y="881900"/>
                    </a:lnTo>
                    <a:lnTo>
                      <a:pt x="3964432" y="881900"/>
                    </a:lnTo>
                    <a:lnTo>
                      <a:pt x="3984167" y="877887"/>
                    </a:lnTo>
                    <a:lnTo>
                      <a:pt x="4000322" y="866978"/>
                    </a:lnTo>
                    <a:lnTo>
                      <a:pt x="4011244" y="850823"/>
                    </a:lnTo>
                    <a:lnTo>
                      <a:pt x="4015244" y="831100"/>
                    </a:lnTo>
                    <a:lnTo>
                      <a:pt x="4015244" y="82384"/>
                    </a:lnTo>
                    <a:lnTo>
                      <a:pt x="4015244" y="50812"/>
                    </a:lnTo>
                    <a:lnTo>
                      <a:pt x="4015244" y="44424"/>
                    </a:lnTo>
                    <a:close/>
                  </a:path>
                </a:pathLst>
              </a:custGeom>
              <a:solidFill>
                <a:srgbClr val="D8D8D8"/>
              </a:solidFill>
            </p:spPr>
            <p:txBody>
              <a:bodyPr wrap="square" lIns="0" tIns="0" rIns="0" bIns="0" rtlCol="0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̅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)(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̅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/>
              </a:p>
              <a:p>
                <a:endParaRPr sz="1400" dirty="0"/>
              </a:p>
            </p:txBody>
          </p:sp>
        </mc:Choice>
        <mc:Fallback xmlns="">
          <p:sp>
            <p:nvSpPr>
              <p:cNvPr id="4" name="object 4">
                <a:extLst>
                  <a:ext uri="{FF2B5EF4-FFF2-40B4-BE49-F238E27FC236}">
                    <a16:creationId xmlns:a16="http://schemas.microsoft.com/office/drawing/2014/main" id="{74B7F7EB-B9BA-29C6-1B5C-3AF2A930DB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7241" y="2438594"/>
                <a:ext cx="5380179" cy="1818095"/>
              </a:xfrm>
              <a:custGeom>
                <a:avLst/>
                <a:gdLst/>
                <a:ahLst/>
                <a:cxnLst/>
                <a:rect l="l" t="t" r="r" b="b"/>
                <a:pathLst>
                  <a:path w="4015740" h="882014">
                    <a:moveTo>
                      <a:pt x="4015244" y="44424"/>
                    </a:moveTo>
                    <a:lnTo>
                      <a:pt x="4013949" y="44424"/>
                    </a:lnTo>
                    <a:lnTo>
                      <a:pt x="4011244" y="31076"/>
                    </a:lnTo>
                    <a:lnTo>
                      <a:pt x="4000322" y="14922"/>
                    </a:lnTo>
                    <a:lnTo>
                      <a:pt x="3984167" y="4013"/>
                    </a:lnTo>
                    <a:lnTo>
                      <a:pt x="3964432" y="0"/>
                    </a:lnTo>
                    <a:lnTo>
                      <a:pt x="50800" y="0"/>
                    </a:lnTo>
                    <a:lnTo>
                      <a:pt x="31076" y="4013"/>
                    </a:lnTo>
                    <a:lnTo>
                      <a:pt x="14922" y="14922"/>
                    </a:lnTo>
                    <a:lnTo>
                      <a:pt x="4013" y="31076"/>
                    </a:lnTo>
                    <a:lnTo>
                      <a:pt x="1295" y="44424"/>
                    </a:lnTo>
                    <a:lnTo>
                      <a:pt x="0" y="44424"/>
                    </a:lnTo>
                    <a:lnTo>
                      <a:pt x="0" y="50812"/>
                    </a:lnTo>
                    <a:lnTo>
                      <a:pt x="0" y="82384"/>
                    </a:lnTo>
                    <a:lnTo>
                      <a:pt x="0" y="831100"/>
                    </a:lnTo>
                    <a:lnTo>
                      <a:pt x="4013" y="850823"/>
                    </a:lnTo>
                    <a:lnTo>
                      <a:pt x="14922" y="866978"/>
                    </a:lnTo>
                    <a:lnTo>
                      <a:pt x="31076" y="877887"/>
                    </a:lnTo>
                    <a:lnTo>
                      <a:pt x="50800" y="881900"/>
                    </a:lnTo>
                    <a:lnTo>
                      <a:pt x="3964432" y="881900"/>
                    </a:lnTo>
                    <a:lnTo>
                      <a:pt x="3984167" y="877887"/>
                    </a:lnTo>
                    <a:lnTo>
                      <a:pt x="4000322" y="866978"/>
                    </a:lnTo>
                    <a:lnTo>
                      <a:pt x="4011244" y="850823"/>
                    </a:lnTo>
                    <a:lnTo>
                      <a:pt x="4015244" y="831100"/>
                    </a:lnTo>
                    <a:lnTo>
                      <a:pt x="4015244" y="82384"/>
                    </a:lnTo>
                    <a:lnTo>
                      <a:pt x="4015244" y="50812"/>
                    </a:lnTo>
                    <a:lnTo>
                      <a:pt x="4015244" y="44424"/>
                    </a:lnTo>
                    <a:close/>
                  </a:path>
                </a:pathLst>
              </a:cu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t>Autocorrelation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71545" y="734190"/>
            <a:ext cx="7122445" cy="5780075"/>
          </a:xfrm>
        </p:spPr>
        <p:txBody>
          <a:bodyPr>
            <a:normAutofit fontScale="70000" lnSpcReduction="20000"/>
          </a:bodyPr>
          <a:lstStyle/>
          <a:p>
            <a:pPr marL="0" lvl="0" indent="0">
              <a:buNone/>
            </a:pPr>
            <a:r>
              <a:rPr dirty="0"/>
              <a:t>Results for first 9 lags for beer data:</a:t>
            </a:r>
            <a:endParaRPr lang="en-US" dirty="0"/>
          </a:p>
          <a:p>
            <a:pPr marL="0" lvl="0" indent="0">
              <a:buNone/>
            </a:pPr>
            <a:endParaRPr lang="en-US" dirty="0"/>
          </a:p>
          <a:p>
            <a:pPr lvl="0" indent="0">
              <a:buNone/>
            </a:pPr>
            <a:r>
              <a:rPr dirty="0" err="1">
                <a:latin typeface="Courier"/>
              </a:rPr>
              <a:t>new_production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%&gt;%</a:t>
            </a:r>
            <a:r>
              <a:rPr dirty="0">
                <a:latin typeface="Courier"/>
              </a:rPr>
              <a:t> </a:t>
            </a:r>
            <a:endParaRPr lang="en-US" dirty="0">
              <a:latin typeface="Courier"/>
            </a:endParaRPr>
          </a:p>
          <a:p>
            <a:pPr lvl="0" indent="0">
              <a:buNone/>
            </a:pPr>
            <a:r>
              <a:rPr lang="en-US" dirty="0">
                <a:solidFill>
                  <a:srgbClr val="06287E"/>
                </a:solidFill>
                <a:latin typeface="Courier"/>
              </a:rPr>
              <a:t>      </a:t>
            </a:r>
            <a:r>
              <a:rPr dirty="0">
                <a:solidFill>
                  <a:srgbClr val="06287E"/>
                </a:solidFill>
                <a:latin typeface="Courier"/>
              </a:rPr>
              <a:t>ACF</a:t>
            </a:r>
            <a:r>
              <a:rPr dirty="0">
                <a:latin typeface="Courier"/>
              </a:rPr>
              <a:t>(Beer, </a:t>
            </a:r>
            <a:r>
              <a:rPr dirty="0" err="1">
                <a:solidFill>
                  <a:srgbClr val="7D9029"/>
                </a:solidFill>
                <a:latin typeface="Courier"/>
              </a:rPr>
              <a:t>lag_max</a:t>
            </a:r>
            <a:r>
              <a:rPr dirty="0">
                <a:solidFill>
                  <a:srgbClr val="7D9029"/>
                </a:solidFill>
                <a:latin typeface="Courier"/>
              </a:rPr>
              <a:t>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A070"/>
                </a:solidFill>
                <a:latin typeface="Courier"/>
              </a:rPr>
              <a:t>9</a:t>
            </a:r>
            <a:r>
              <a:rPr dirty="0">
                <a:latin typeface="Courier"/>
              </a:rPr>
              <a:t>)</a:t>
            </a:r>
            <a:endParaRPr lang="en-US" dirty="0">
              <a:latin typeface="Courier"/>
            </a:endParaRPr>
          </a:p>
          <a:p>
            <a:pPr lvl="0" indent="0">
              <a:buNone/>
            </a:pPr>
            <a:r>
              <a:rPr lang="en-US" dirty="0">
                <a:latin typeface="Courier"/>
              </a:rPr>
              <a:t>## # A </a:t>
            </a:r>
            <a:r>
              <a:rPr lang="en-US" dirty="0" err="1">
                <a:latin typeface="Courier"/>
              </a:rPr>
              <a:t>tsibble</a:t>
            </a:r>
            <a:r>
              <a:rPr lang="en-US" dirty="0">
                <a:latin typeface="Courier"/>
              </a:rPr>
              <a:t>: 9 x 2 [1Q]
##     lag     </a:t>
            </a:r>
            <a:r>
              <a:rPr lang="en-US" dirty="0" err="1">
                <a:latin typeface="Courier"/>
              </a:rPr>
              <a:t>acf</a:t>
            </a:r>
            <a:r>
              <a:rPr lang="en-US" dirty="0">
                <a:latin typeface="Courier"/>
              </a:rPr>
              <a:t>
##   &lt;lag&gt;   &lt;</a:t>
            </a:r>
            <a:r>
              <a:rPr lang="en-US" dirty="0" err="1">
                <a:latin typeface="Courier"/>
              </a:rPr>
              <a:t>dbl</a:t>
            </a:r>
            <a:r>
              <a:rPr lang="en-US" dirty="0">
                <a:latin typeface="Courier"/>
              </a:rPr>
              <a:t>&gt;
## 1    1Q -0.102 
## 2    2Q -0.657 
## 3    3Q -0.0603
## 4    4Q  0.869 
## 5    5Q -0.0892
## 6    6Q -0.635 
## 7    7Q -0.0542
## 8    8Q  0.832 
## 9    9Q -0.108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BB5B6C8-CC57-2FFC-4F8A-0158E1E77E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3990"/>
          <a:stretch/>
        </p:blipFill>
        <p:spPr>
          <a:xfrm>
            <a:off x="0" y="734190"/>
            <a:ext cx="4871545" cy="3238952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Autocorrelation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lvl="0" indent="0">
              <a:buNone/>
            </a:pPr>
            <a:r>
              <a:rPr>
                <a:latin typeface="Courier"/>
              </a:rPr>
              <a:t>new_production </a:t>
            </a:r>
            <a:r>
              <a:rPr>
                <a:solidFill>
                  <a:srgbClr val="4070A0"/>
                </a:solidFill>
                <a:latin typeface="Courier"/>
              </a:rPr>
              <a:t>%&gt;%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ACF</a:t>
            </a:r>
            <a:r>
              <a:rPr>
                <a:latin typeface="Courier"/>
              </a:rPr>
              <a:t>(Beer) </a:t>
            </a:r>
            <a:r>
              <a:rPr>
                <a:solidFill>
                  <a:srgbClr val="4070A0"/>
                </a:solidFill>
                <a:latin typeface="Courier"/>
              </a:rPr>
              <a:t>%&gt;%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autoplot</a:t>
            </a:r>
            <a:r>
              <a:rPr>
                <a:latin typeface="Courier"/>
              </a:rPr>
              <a:t>()</a:t>
            </a:r>
          </a:p>
        </p:txBody>
      </p:sp>
      <p:pic>
        <p:nvPicPr>
          <p:cNvPr id="3" name="Picture 1" descr="2-tsgraphics_files/figure-pptx/beeracf2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46385" y="1031874"/>
            <a:ext cx="10184525" cy="290715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E5B6C107-A0B1-C0EB-69BA-18168C638BF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0424" y="4203242"/>
                <a:ext cx="12091152" cy="2597961"/>
              </a:xfrm>
            </p:spPr>
            <p:txBody>
              <a:bodyPr>
                <a:normAutofit fontScale="77500" lnSpcReduction="20000"/>
              </a:bodyPr>
              <a:lstStyle/>
              <a:p>
                <a:pPr marL="0" lvl="0" indent="0">
                  <a:buNone/>
                </a:pPr>
                <a:endParaRPr dirty="0"/>
              </a:p>
              <a:p>
                <a:pPr lvl="0"/>
                <a:r>
                  <a:rPr dirty="0"/>
                  <a:t>Together, the autocorrelations at lags 1, 2, , make up the  or ACF.</a:t>
                </a:r>
              </a:p>
              <a:p>
                <a:pPr lvl="0"/>
                <a:r>
                  <a:rPr dirty="0"/>
                  <a:t>The plot is known as a </a:t>
                </a:r>
                <a:r>
                  <a:rPr b="1" dirty="0"/>
                  <a:t>correlogram</a:t>
                </a:r>
                <a:endParaRPr lang="en-US" b="1" dirty="0"/>
              </a:p>
              <a:p>
                <a:pPr lvl="0"/>
                <a14:m>
                  <m:oMath xmlns:m="http://schemas.openxmlformats.org/officeDocument/2006/math">
                    <m:sSub>
                      <m:sSubPr>
                        <m:ctrlPr>
                          <a:rPr lang="ar-A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ar-AE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ar-AE" dirty="0"/>
                  <a:t> </a:t>
                </a:r>
                <a:r>
                  <a:rPr lang="en-US" dirty="0"/>
                  <a:t>higher than for the other lags. This is due to </a:t>
                </a:r>
                <a:r>
                  <a:rPr lang="en-US" b="1" dirty="0"/>
                  <a:t>the seasonal pattern in the data</a:t>
                </a:r>
                <a:r>
                  <a:rPr lang="en-US" dirty="0"/>
                  <a:t>: the peaks tend to be </a:t>
                </a:r>
                <a:r>
                  <a:rPr lang="en-US" b="1" dirty="0"/>
                  <a:t>4 quarters</a:t>
                </a:r>
                <a:r>
                  <a:rPr lang="en-US" dirty="0"/>
                  <a:t> apart and the troughs tend to be </a:t>
                </a:r>
                <a:r>
                  <a:rPr lang="en-US" b="1" dirty="0"/>
                  <a:t>2 quarters</a:t>
                </a:r>
                <a:r>
                  <a:rPr lang="en-US" dirty="0"/>
                  <a:t> apart.</a:t>
                </a:r>
              </a:p>
              <a:p>
                <a:pPr lvl="0"/>
                <a14:m>
                  <m:oMath xmlns:m="http://schemas.openxmlformats.org/officeDocument/2006/math"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ar-AE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ar-AE" dirty="0"/>
                  <a:t> </a:t>
                </a:r>
                <a:r>
                  <a:rPr lang="en-US" dirty="0"/>
                  <a:t>is more negative than for the other lags because troughs tend to be 2 quarters behind peaks.</a:t>
                </a:r>
              </a:p>
              <a:p>
                <a:pPr lvl="0"/>
                <a:endParaRPr b="1" dirty="0"/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E5B6C107-A0B1-C0EB-69BA-18168C638BF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0424" y="4203242"/>
                <a:ext cx="12091152" cy="2597961"/>
              </a:xfrm>
              <a:blipFill>
                <a:blip r:embed="rId3"/>
                <a:stretch>
                  <a:fillRect l="-706" b="-35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rPr>
                <a:latin typeface="Courier"/>
              </a:rPr>
              <a:t>tsibble</a:t>
            </a:r>
            <a:r>
              <a:t> objects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33599" y="734190"/>
            <a:ext cx="9860391" cy="5903677"/>
          </a:xfrm>
        </p:spPr>
        <p:txBody>
          <a:bodyPr>
            <a:normAutofit/>
          </a:bodyPr>
          <a:lstStyle/>
          <a:p>
            <a:pPr lvl="0" indent="0">
              <a:buNone/>
            </a:pPr>
            <a:r>
              <a:rPr sz="1800" dirty="0" err="1">
                <a:latin typeface="Courier"/>
              </a:rPr>
              <a:t>global_economy</a:t>
            </a:r>
            <a:endParaRPr sz="1800" dirty="0">
              <a:latin typeface="Courier"/>
            </a:endParaRPr>
          </a:p>
          <a:p>
            <a:pPr lvl="0" indent="0">
              <a:buNone/>
            </a:pPr>
            <a:r>
              <a:rPr sz="1800" dirty="0">
                <a:latin typeface="Courier"/>
              </a:rPr>
              <a:t>## # A </a:t>
            </a:r>
            <a:r>
              <a:rPr sz="1800" dirty="0" err="1">
                <a:latin typeface="Courier"/>
              </a:rPr>
              <a:t>tsibble</a:t>
            </a:r>
            <a:r>
              <a:rPr sz="1800" dirty="0">
                <a:latin typeface="Courier"/>
              </a:rPr>
              <a:t>: 15,150 x 6 [1Y]
## # Key:       Country [263]
##     Year Country             GDP Imports Exports Population
##    &lt;</a:t>
            </a:r>
            <a:r>
              <a:rPr sz="1800" dirty="0" err="1">
                <a:latin typeface="Courier"/>
              </a:rPr>
              <a:t>dbl</a:t>
            </a:r>
            <a:r>
              <a:rPr sz="1800" dirty="0">
                <a:latin typeface="Courier"/>
              </a:rPr>
              <a:t>&gt; &lt;</a:t>
            </a:r>
            <a:r>
              <a:rPr sz="1800" dirty="0" err="1">
                <a:latin typeface="Courier"/>
              </a:rPr>
              <a:t>fct</a:t>
            </a:r>
            <a:r>
              <a:rPr sz="1800" dirty="0">
                <a:latin typeface="Courier"/>
              </a:rPr>
              <a:t>&gt;             &lt;</a:t>
            </a:r>
            <a:r>
              <a:rPr sz="1800" dirty="0" err="1">
                <a:latin typeface="Courier"/>
              </a:rPr>
              <a:t>dbl</a:t>
            </a:r>
            <a:r>
              <a:rPr sz="1800" dirty="0">
                <a:latin typeface="Courier"/>
              </a:rPr>
              <a:t>&gt;   &lt;</a:t>
            </a:r>
            <a:r>
              <a:rPr sz="1800" dirty="0" err="1">
                <a:latin typeface="Courier"/>
              </a:rPr>
              <a:t>dbl</a:t>
            </a:r>
            <a:r>
              <a:rPr sz="1800" dirty="0">
                <a:latin typeface="Courier"/>
              </a:rPr>
              <a:t>&gt;   &lt;</a:t>
            </a:r>
            <a:r>
              <a:rPr sz="1800" dirty="0" err="1">
                <a:latin typeface="Courier"/>
              </a:rPr>
              <a:t>dbl</a:t>
            </a:r>
            <a:r>
              <a:rPr sz="1800" dirty="0">
                <a:latin typeface="Courier"/>
              </a:rPr>
              <a:t>&gt;      &lt;</a:t>
            </a:r>
            <a:r>
              <a:rPr sz="1800" dirty="0" err="1">
                <a:latin typeface="Courier"/>
              </a:rPr>
              <a:t>dbl</a:t>
            </a:r>
            <a:r>
              <a:rPr sz="1800" dirty="0">
                <a:latin typeface="Courier"/>
              </a:rPr>
              <a:t>&gt;
##  1  1960 Afghanistan  537777811.    7.02    4.13    8996351
##  2  1961 Afghanistan  548888896.    8.10    4.45    9166764
##  3  1962 Afghanistan  546666678.    9.35    4.88    9345868
##  4  1963 Afghanistan  751111191.   16.9     9.17    9533954
##  5  1964 Afghanistan  800000044.   18.1     8.89    9731361
##  6  1965 Afghanistan 1006666638.   21.4    11.3     9938414
##  7  1966 Afghanistan 1399999967.   18.6     8.57   10152331
##  8  1967 Afghanistan 1673333418.   14.2     6.77   10372630
##  9  1968 Afghanistan 1373333367.   15.2     8.90   10604346
## 10  1969 Afghanistan 1408888922.   15.0    10.1    10854428
## # … with 15,140 more rows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8EA95F0-2D1A-2D1E-D6AC-29E41067AEF1}"/>
              </a:ext>
            </a:extLst>
          </p:cNvPr>
          <p:cNvSpPr/>
          <p:nvPr/>
        </p:nvSpPr>
        <p:spPr>
          <a:xfrm>
            <a:off x="3285066" y="2067265"/>
            <a:ext cx="829733" cy="328507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b="1" dirty="0"/>
              <a:t>Index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DB81072-A961-8744-F373-8AFAF2D02E9D}"/>
              </a:ext>
            </a:extLst>
          </p:cNvPr>
          <p:cNvSpPr/>
          <p:nvPr/>
        </p:nvSpPr>
        <p:spPr>
          <a:xfrm>
            <a:off x="4233333" y="2067265"/>
            <a:ext cx="1523999" cy="328507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b="1" dirty="0"/>
              <a:t>Keys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6CB6A18-E2A8-305D-C31D-E02BA640EE2A}"/>
              </a:ext>
            </a:extLst>
          </p:cNvPr>
          <p:cNvSpPr/>
          <p:nvPr/>
        </p:nvSpPr>
        <p:spPr>
          <a:xfrm>
            <a:off x="5875866" y="2067265"/>
            <a:ext cx="5198534" cy="328507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b="1" dirty="0"/>
              <a:t>Measures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t>Trend and seasonality in ACF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33240" y="734190"/>
            <a:ext cx="6160749" cy="5780075"/>
          </a:xfrm>
        </p:spPr>
        <p:txBody>
          <a:bodyPr/>
          <a:lstStyle/>
          <a:p>
            <a:pPr lvl="0"/>
            <a:r>
              <a:rPr dirty="0"/>
              <a:t>When data have a trend, the autocorrelations for small lags tend to be large and positive.</a:t>
            </a:r>
          </a:p>
          <a:p>
            <a:pPr lvl="0"/>
            <a:r>
              <a:rPr dirty="0"/>
              <a:t>When data are seasonal, the autocorrelations will be larger at the seasonal lags (i.e., at multiples of the seasonal frequency)</a:t>
            </a:r>
          </a:p>
          <a:p>
            <a:pPr lvl="0"/>
            <a:r>
              <a:rPr dirty="0"/>
              <a:t>When data are trended and seasonal, you see a combination of these effects.</a:t>
            </a:r>
          </a:p>
        </p:txBody>
      </p:sp>
      <p:pic>
        <p:nvPicPr>
          <p:cNvPr id="4" name="Picture 1" descr="2-tsgraphics_files/figure-pptx/unnamed-chunk-27-1.png">
            <a:extLst>
              <a:ext uri="{FF2B5EF4-FFF2-40B4-BE49-F238E27FC236}">
                <a16:creationId xmlns:a16="http://schemas.microsoft.com/office/drawing/2014/main" id="{101054CD-A68F-3E8E-2583-D55E2020551D}"/>
              </a:ext>
            </a:extLst>
          </p:cNvPr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764630"/>
            <a:ext cx="5833240" cy="3086402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id="5" name="Picture 1" descr="2-tsgraphics_files/figure-pptx/beeracf2-1.png">
            <a:extLst>
              <a:ext uri="{FF2B5EF4-FFF2-40B4-BE49-F238E27FC236}">
                <a16:creationId xmlns:a16="http://schemas.microsoft.com/office/drawing/2014/main" id="{6C0D3810-82BE-38EF-D7CF-779214199EFA}"/>
              </a:ext>
            </a:extLst>
          </p:cNvPr>
          <p:cNvPicPr>
            <a:picLocks noGrp="1" noChangeAspect="1"/>
          </p:cNvPicPr>
          <p:nvPr/>
        </p:nvPicPr>
        <p:blipFill rotWithShape="1">
          <a:blip r:embed="rId3"/>
          <a:srcRect r="39803"/>
          <a:stretch/>
        </p:blipFill>
        <p:spPr bwMode="auto">
          <a:xfrm>
            <a:off x="198011" y="3851032"/>
            <a:ext cx="5485792" cy="290715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52646" y="184284"/>
            <a:ext cx="4983122" cy="585433"/>
          </a:xfrm>
          <a:prstGeom prst="rect">
            <a:avLst/>
          </a:prstGeom>
        </p:spPr>
        <p:txBody>
          <a:bodyPr vert="horz" wrap="square" lIns="0" tIns="32210" rIns="0" bIns="0" rtlCol="0">
            <a:spAutoFit/>
          </a:bodyPr>
          <a:lstStyle/>
          <a:p>
            <a:pPr marL="26841">
              <a:spcBef>
                <a:spcPts val="254"/>
              </a:spcBef>
            </a:pPr>
            <a:r>
              <a:rPr sz="3593" b="1" dirty="0">
                <a:solidFill>
                  <a:srgbClr val="FFFFFF"/>
                </a:solidFill>
                <a:latin typeface="Calibri"/>
                <a:cs typeface="Calibri"/>
              </a:rPr>
              <a:t>Autocorrelation</a:t>
            </a:r>
            <a:r>
              <a:rPr sz="3593" b="1" spc="11" dirty="0">
                <a:solidFill>
                  <a:srgbClr val="FFFFFF"/>
                </a:solidFill>
                <a:latin typeface="Calibri"/>
                <a:cs typeface="Calibri"/>
              </a:rPr>
              <a:t> functions</a:t>
            </a:r>
            <a:endParaRPr sz="3593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2983" y="1172363"/>
            <a:ext cx="12173957" cy="5675632"/>
            <a:chOff x="0" y="554701"/>
            <a:chExt cx="5760085" cy="268541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5741" y="554701"/>
              <a:ext cx="4379247" cy="2663478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0" y="3237471"/>
              <a:ext cx="5760085" cy="0"/>
            </a:xfrm>
            <a:custGeom>
              <a:avLst/>
              <a:gdLst/>
              <a:ahLst/>
              <a:cxnLst/>
              <a:rect l="l" t="t" r="r" b="b"/>
              <a:pathLst>
                <a:path w="5760085">
                  <a:moveTo>
                    <a:pt x="0" y="0"/>
                  </a:moveTo>
                  <a:lnTo>
                    <a:pt x="5759996" y="0"/>
                  </a:lnTo>
                </a:path>
              </a:pathLst>
            </a:custGeom>
            <a:ln w="5054">
              <a:solidFill>
                <a:srgbClr val="D1BFB2"/>
              </a:solidFill>
            </a:ln>
          </p:spPr>
          <p:txBody>
            <a:bodyPr wrap="square" lIns="0" tIns="0" rIns="0" bIns="0" rtlCol="0"/>
            <a:lstStyle/>
            <a:p>
              <a:endParaRPr sz="3804"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3234937"/>
              <a:ext cx="5760085" cy="5080"/>
            </a:xfrm>
            <a:custGeom>
              <a:avLst/>
              <a:gdLst/>
              <a:ahLst/>
              <a:cxnLst/>
              <a:rect l="l" t="t" r="r" b="b"/>
              <a:pathLst>
                <a:path w="5760085" h="5080">
                  <a:moveTo>
                    <a:pt x="0" y="5060"/>
                  </a:moveTo>
                  <a:lnTo>
                    <a:pt x="0" y="0"/>
                  </a:lnTo>
                  <a:lnTo>
                    <a:pt x="5760073" y="0"/>
                  </a:lnTo>
                  <a:lnTo>
                    <a:pt x="5760073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D1BFB2"/>
            </a:solidFill>
          </p:spPr>
          <p:txBody>
            <a:bodyPr wrap="square" lIns="0" tIns="0" rIns="0" bIns="0" rtlCol="0"/>
            <a:lstStyle/>
            <a:p>
              <a:endParaRPr sz="3804"/>
            </a:p>
          </p:txBody>
        </p:sp>
        <p:sp>
          <p:nvSpPr>
            <p:cNvPr id="7" name="object 7"/>
            <p:cNvSpPr/>
            <p:nvPr/>
          </p:nvSpPr>
          <p:spPr>
            <a:xfrm>
              <a:off x="0" y="3234937"/>
              <a:ext cx="4706620" cy="5080"/>
            </a:xfrm>
            <a:custGeom>
              <a:avLst/>
              <a:gdLst/>
              <a:ahLst/>
              <a:cxnLst/>
              <a:rect l="l" t="t" r="r" b="b"/>
              <a:pathLst>
                <a:path w="4706620" h="5080">
                  <a:moveTo>
                    <a:pt x="0" y="5060"/>
                  </a:moveTo>
                  <a:lnTo>
                    <a:pt x="0" y="0"/>
                  </a:lnTo>
                  <a:lnTo>
                    <a:pt x="4706427" y="0"/>
                  </a:lnTo>
                  <a:lnTo>
                    <a:pt x="4706427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CC5900"/>
            </a:solidFill>
          </p:spPr>
          <p:txBody>
            <a:bodyPr wrap="square" lIns="0" tIns="0" rIns="0" bIns="0" rtlCol="0"/>
            <a:lstStyle/>
            <a:p>
              <a:endParaRPr sz="3804"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11703240" y="6285125"/>
            <a:ext cx="271099" cy="288659"/>
          </a:xfrm>
          <a:prstGeom prst="rect">
            <a:avLst/>
          </a:prstGeom>
        </p:spPr>
        <p:txBody>
          <a:bodyPr vert="horz" wrap="square" lIns="0" tIns="28184" rIns="0" bIns="0" rtlCol="0">
            <a:spAutoFit/>
          </a:bodyPr>
          <a:lstStyle/>
          <a:p>
            <a:pPr marL="26841">
              <a:spcBef>
                <a:spcPts val="222"/>
              </a:spcBef>
            </a:pPr>
            <a:r>
              <a:rPr sz="1691" spc="-74" dirty="0">
                <a:latin typeface="Tahoma"/>
                <a:cs typeface="Tahoma"/>
              </a:rPr>
              <a:t>67</a:t>
            </a:r>
            <a:endParaRPr sz="1691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32461" y="6535338"/>
            <a:ext cx="2080215" cy="256086"/>
          </a:xfrm>
          <a:prstGeom prst="rect">
            <a:avLst/>
          </a:prstGeom>
        </p:spPr>
        <p:txBody>
          <a:bodyPr vert="horz" wrap="square" lIns="0" tIns="28184" rIns="0" bIns="0" rtlCol="0">
            <a:spAutoFit/>
          </a:bodyPr>
          <a:lstStyle/>
          <a:p>
            <a:pPr marL="26841">
              <a:spcBef>
                <a:spcPts val="222"/>
              </a:spcBef>
            </a:pPr>
            <a:r>
              <a:rPr sz="1479" spc="-21" dirty="0">
                <a:latin typeface="Tahoma"/>
                <a:cs typeface="Tahoma"/>
              </a:rPr>
              <a:t>Art</a:t>
            </a:r>
            <a:r>
              <a:rPr sz="1479" spc="-63" dirty="0">
                <a:latin typeface="Tahoma"/>
                <a:cs typeface="Tahoma"/>
              </a:rPr>
              <a:t>w</a:t>
            </a:r>
            <a:r>
              <a:rPr sz="1479" spc="-42" dirty="0">
                <a:latin typeface="Tahoma"/>
                <a:cs typeface="Tahoma"/>
              </a:rPr>
              <a:t>ork</a:t>
            </a:r>
            <a:r>
              <a:rPr sz="1479" spc="-137" dirty="0">
                <a:latin typeface="Tahoma"/>
                <a:cs typeface="Tahoma"/>
              </a:rPr>
              <a:t> </a:t>
            </a:r>
            <a:r>
              <a:rPr sz="1479" spc="-63" dirty="0">
                <a:latin typeface="Tahoma"/>
                <a:cs typeface="Tahoma"/>
              </a:rPr>
              <a:t>b</a:t>
            </a:r>
            <a:r>
              <a:rPr sz="1479" spc="-74" dirty="0">
                <a:latin typeface="Tahoma"/>
                <a:cs typeface="Tahoma"/>
              </a:rPr>
              <a:t>y</a:t>
            </a:r>
            <a:r>
              <a:rPr sz="1479" spc="-137" dirty="0">
                <a:latin typeface="Tahoma"/>
                <a:cs typeface="Tahoma"/>
              </a:rPr>
              <a:t> </a:t>
            </a:r>
            <a:r>
              <a:rPr sz="1479" spc="-42" dirty="0">
                <a:latin typeface="Tahoma"/>
                <a:cs typeface="Tahoma"/>
              </a:rPr>
              <a:t>@allison_ho</a:t>
            </a:r>
            <a:r>
              <a:rPr sz="1479" spc="-63" dirty="0">
                <a:latin typeface="Tahoma"/>
                <a:cs typeface="Tahoma"/>
              </a:rPr>
              <a:t>r</a:t>
            </a:r>
            <a:r>
              <a:rPr sz="1479" spc="-106" dirty="0">
                <a:latin typeface="Tahoma"/>
                <a:cs typeface="Tahoma"/>
              </a:rPr>
              <a:t>s</a:t>
            </a:r>
            <a:r>
              <a:rPr sz="1479" spc="-11" dirty="0">
                <a:latin typeface="Tahoma"/>
                <a:cs typeface="Tahoma"/>
              </a:rPr>
              <a:t>t</a:t>
            </a:r>
            <a:endParaRPr sz="1479">
              <a:latin typeface="Tahoma"/>
              <a:cs typeface="Tahoma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105DA03-D1AB-22BA-F824-69E6DCE14852}"/>
              </a:ext>
            </a:extLst>
          </p:cNvPr>
          <p:cNvSpPr txBox="1">
            <a:spLocks/>
          </p:cNvSpPr>
          <p:nvPr/>
        </p:nvSpPr>
        <p:spPr>
          <a:xfrm>
            <a:off x="182879" y="45720"/>
            <a:ext cx="11811112" cy="548640"/>
          </a:xfrm>
          <a:prstGeom prst="rect">
            <a:avLst/>
          </a:prstGeom>
        </p:spPr>
        <p:txBody>
          <a:bodyPr>
            <a:normAutofit fontScale="82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b="1" kern="1200">
                <a:solidFill>
                  <a:srgbClr val="005BBB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Autocorrelation functions</a:t>
            </a:r>
            <a:endParaRPr lang="en-US" dirty="0"/>
          </a:p>
        </p:txBody>
      </p:sp>
    </p:spTree>
  </p:cSld>
  <p:clrMapOvr>
    <a:masterClrMapping/>
  </p:clrMapOvr>
  <p:transition>
    <p:cut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52646" y="184284"/>
            <a:ext cx="4983122" cy="585433"/>
          </a:xfrm>
          <a:prstGeom prst="rect">
            <a:avLst/>
          </a:prstGeom>
        </p:spPr>
        <p:txBody>
          <a:bodyPr vert="horz" wrap="square" lIns="0" tIns="32210" rIns="0" bIns="0" rtlCol="0">
            <a:spAutoFit/>
          </a:bodyPr>
          <a:lstStyle/>
          <a:p>
            <a:pPr marL="26841">
              <a:spcBef>
                <a:spcPts val="254"/>
              </a:spcBef>
            </a:pPr>
            <a:r>
              <a:rPr sz="3593" b="1" dirty="0">
                <a:solidFill>
                  <a:srgbClr val="FFFFFF"/>
                </a:solidFill>
                <a:latin typeface="Calibri"/>
                <a:cs typeface="Calibri"/>
              </a:rPr>
              <a:t>Autocorrelation</a:t>
            </a:r>
            <a:r>
              <a:rPr sz="3593" b="1" spc="11" dirty="0">
                <a:solidFill>
                  <a:srgbClr val="FFFFFF"/>
                </a:solidFill>
                <a:latin typeface="Calibri"/>
                <a:cs typeface="Calibri"/>
              </a:rPr>
              <a:t> functions</a:t>
            </a:r>
            <a:endParaRPr sz="3593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2983" y="1172363"/>
            <a:ext cx="12173957" cy="5675632"/>
            <a:chOff x="0" y="554701"/>
            <a:chExt cx="5760085" cy="268541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6341" y="554701"/>
              <a:ext cx="4379247" cy="2663478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0" y="3237471"/>
              <a:ext cx="5760085" cy="0"/>
            </a:xfrm>
            <a:custGeom>
              <a:avLst/>
              <a:gdLst/>
              <a:ahLst/>
              <a:cxnLst/>
              <a:rect l="l" t="t" r="r" b="b"/>
              <a:pathLst>
                <a:path w="5760085">
                  <a:moveTo>
                    <a:pt x="0" y="0"/>
                  </a:moveTo>
                  <a:lnTo>
                    <a:pt x="5759996" y="0"/>
                  </a:lnTo>
                </a:path>
              </a:pathLst>
            </a:custGeom>
            <a:ln w="5054">
              <a:solidFill>
                <a:srgbClr val="D1BFB2"/>
              </a:solidFill>
            </a:ln>
          </p:spPr>
          <p:txBody>
            <a:bodyPr wrap="square" lIns="0" tIns="0" rIns="0" bIns="0" rtlCol="0"/>
            <a:lstStyle/>
            <a:p>
              <a:endParaRPr sz="3804"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3234937"/>
              <a:ext cx="5760085" cy="5080"/>
            </a:xfrm>
            <a:custGeom>
              <a:avLst/>
              <a:gdLst/>
              <a:ahLst/>
              <a:cxnLst/>
              <a:rect l="l" t="t" r="r" b="b"/>
              <a:pathLst>
                <a:path w="5760085" h="5080">
                  <a:moveTo>
                    <a:pt x="0" y="5060"/>
                  </a:moveTo>
                  <a:lnTo>
                    <a:pt x="0" y="0"/>
                  </a:lnTo>
                  <a:lnTo>
                    <a:pt x="5760073" y="0"/>
                  </a:lnTo>
                  <a:lnTo>
                    <a:pt x="5760073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D1BFB2"/>
            </a:solidFill>
          </p:spPr>
          <p:txBody>
            <a:bodyPr wrap="square" lIns="0" tIns="0" rIns="0" bIns="0" rtlCol="0"/>
            <a:lstStyle/>
            <a:p>
              <a:endParaRPr sz="3804"/>
            </a:p>
          </p:txBody>
        </p:sp>
        <p:sp>
          <p:nvSpPr>
            <p:cNvPr id="7" name="object 7"/>
            <p:cNvSpPr/>
            <p:nvPr/>
          </p:nvSpPr>
          <p:spPr>
            <a:xfrm>
              <a:off x="0" y="3234937"/>
              <a:ext cx="4706620" cy="5080"/>
            </a:xfrm>
            <a:custGeom>
              <a:avLst/>
              <a:gdLst/>
              <a:ahLst/>
              <a:cxnLst/>
              <a:rect l="l" t="t" r="r" b="b"/>
              <a:pathLst>
                <a:path w="4706620" h="5080">
                  <a:moveTo>
                    <a:pt x="0" y="5060"/>
                  </a:moveTo>
                  <a:lnTo>
                    <a:pt x="0" y="0"/>
                  </a:lnTo>
                  <a:lnTo>
                    <a:pt x="4706427" y="0"/>
                  </a:lnTo>
                  <a:lnTo>
                    <a:pt x="4706427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CC5900"/>
            </a:solidFill>
          </p:spPr>
          <p:txBody>
            <a:bodyPr wrap="square" lIns="0" tIns="0" rIns="0" bIns="0" rtlCol="0"/>
            <a:lstStyle/>
            <a:p>
              <a:endParaRPr sz="3804"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11703240" y="6285125"/>
            <a:ext cx="271099" cy="288659"/>
          </a:xfrm>
          <a:prstGeom prst="rect">
            <a:avLst/>
          </a:prstGeom>
        </p:spPr>
        <p:txBody>
          <a:bodyPr vert="horz" wrap="square" lIns="0" tIns="28184" rIns="0" bIns="0" rtlCol="0">
            <a:spAutoFit/>
          </a:bodyPr>
          <a:lstStyle/>
          <a:p>
            <a:pPr marL="26841">
              <a:spcBef>
                <a:spcPts val="222"/>
              </a:spcBef>
            </a:pPr>
            <a:r>
              <a:rPr sz="1691" spc="-74" dirty="0">
                <a:latin typeface="Tahoma"/>
                <a:cs typeface="Tahoma"/>
              </a:rPr>
              <a:t>67</a:t>
            </a:r>
            <a:endParaRPr sz="1691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32461" y="6535338"/>
            <a:ext cx="2080215" cy="256086"/>
          </a:xfrm>
          <a:prstGeom prst="rect">
            <a:avLst/>
          </a:prstGeom>
        </p:spPr>
        <p:txBody>
          <a:bodyPr vert="horz" wrap="square" lIns="0" tIns="28184" rIns="0" bIns="0" rtlCol="0">
            <a:spAutoFit/>
          </a:bodyPr>
          <a:lstStyle/>
          <a:p>
            <a:pPr marL="26841">
              <a:spcBef>
                <a:spcPts val="222"/>
              </a:spcBef>
            </a:pPr>
            <a:r>
              <a:rPr sz="1479" spc="-21" dirty="0">
                <a:latin typeface="Tahoma"/>
                <a:cs typeface="Tahoma"/>
              </a:rPr>
              <a:t>Art</a:t>
            </a:r>
            <a:r>
              <a:rPr sz="1479" spc="-63" dirty="0">
                <a:latin typeface="Tahoma"/>
                <a:cs typeface="Tahoma"/>
              </a:rPr>
              <a:t>w</a:t>
            </a:r>
            <a:r>
              <a:rPr sz="1479" spc="-42" dirty="0">
                <a:latin typeface="Tahoma"/>
                <a:cs typeface="Tahoma"/>
              </a:rPr>
              <a:t>ork</a:t>
            </a:r>
            <a:r>
              <a:rPr sz="1479" spc="-137" dirty="0">
                <a:latin typeface="Tahoma"/>
                <a:cs typeface="Tahoma"/>
              </a:rPr>
              <a:t> </a:t>
            </a:r>
            <a:r>
              <a:rPr sz="1479" spc="-63" dirty="0">
                <a:latin typeface="Tahoma"/>
                <a:cs typeface="Tahoma"/>
              </a:rPr>
              <a:t>b</a:t>
            </a:r>
            <a:r>
              <a:rPr sz="1479" spc="-74" dirty="0">
                <a:latin typeface="Tahoma"/>
                <a:cs typeface="Tahoma"/>
              </a:rPr>
              <a:t>y</a:t>
            </a:r>
            <a:r>
              <a:rPr sz="1479" spc="-137" dirty="0">
                <a:latin typeface="Tahoma"/>
                <a:cs typeface="Tahoma"/>
              </a:rPr>
              <a:t> </a:t>
            </a:r>
            <a:r>
              <a:rPr sz="1479" spc="-42" dirty="0">
                <a:latin typeface="Tahoma"/>
                <a:cs typeface="Tahoma"/>
              </a:rPr>
              <a:t>@allison_ho</a:t>
            </a:r>
            <a:r>
              <a:rPr sz="1479" spc="-63" dirty="0">
                <a:latin typeface="Tahoma"/>
                <a:cs typeface="Tahoma"/>
              </a:rPr>
              <a:t>r</a:t>
            </a:r>
            <a:r>
              <a:rPr sz="1479" spc="-106" dirty="0">
                <a:latin typeface="Tahoma"/>
                <a:cs typeface="Tahoma"/>
              </a:rPr>
              <a:t>s</a:t>
            </a:r>
            <a:r>
              <a:rPr sz="1479" spc="-11" dirty="0">
                <a:latin typeface="Tahoma"/>
                <a:cs typeface="Tahoma"/>
              </a:rPr>
              <a:t>t</a:t>
            </a:r>
            <a:endParaRPr sz="1479">
              <a:latin typeface="Tahoma"/>
              <a:cs typeface="Tahoma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0413DFA-E262-8B38-5762-C7E28CEBFB63}"/>
              </a:ext>
            </a:extLst>
          </p:cNvPr>
          <p:cNvSpPr txBox="1">
            <a:spLocks/>
          </p:cNvSpPr>
          <p:nvPr/>
        </p:nvSpPr>
        <p:spPr>
          <a:xfrm>
            <a:off x="182879" y="45720"/>
            <a:ext cx="11811112" cy="548640"/>
          </a:xfrm>
          <a:prstGeom prst="rect">
            <a:avLst/>
          </a:prstGeom>
        </p:spPr>
        <p:txBody>
          <a:bodyPr>
            <a:normAutofit fontScale="82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b="1" kern="1200">
                <a:solidFill>
                  <a:srgbClr val="005BBB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Autocorrelation functions</a:t>
            </a:r>
            <a:endParaRPr lang="en-US" dirty="0"/>
          </a:p>
        </p:txBody>
      </p:sp>
    </p:spTree>
  </p:cSld>
  <p:clrMapOvr>
    <a:masterClrMapping/>
  </p:clrMapOvr>
  <p:transition>
    <p:cut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52646" y="184284"/>
            <a:ext cx="4983122" cy="585433"/>
          </a:xfrm>
          <a:prstGeom prst="rect">
            <a:avLst/>
          </a:prstGeom>
        </p:spPr>
        <p:txBody>
          <a:bodyPr vert="horz" wrap="square" lIns="0" tIns="32210" rIns="0" bIns="0" rtlCol="0">
            <a:spAutoFit/>
          </a:bodyPr>
          <a:lstStyle/>
          <a:p>
            <a:pPr marL="26841">
              <a:spcBef>
                <a:spcPts val="254"/>
              </a:spcBef>
            </a:pPr>
            <a:r>
              <a:rPr sz="3593" b="1" dirty="0">
                <a:solidFill>
                  <a:srgbClr val="FFFFFF"/>
                </a:solidFill>
                <a:latin typeface="Calibri"/>
                <a:cs typeface="Calibri"/>
              </a:rPr>
              <a:t>Autocorrelation</a:t>
            </a:r>
            <a:r>
              <a:rPr sz="3593" b="1" spc="11" dirty="0">
                <a:solidFill>
                  <a:srgbClr val="FFFFFF"/>
                </a:solidFill>
                <a:latin typeface="Calibri"/>
                <a:cs typeface="Calibri"/>
              </a:rPr>
              <a:t> functions</a:t>
            </a:r>
            <a:endParaRPr sz="3593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2983" y="1172363"/>
            <a:ext cx="12173957" cy="5675632"/>
            <a:chOff x="0" y="554701"/>
            <a:chExt cx="5760085" cy="268541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66940" y="554701"/>
              <a:ext cx="4379247" cy="2663478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0" y="3237471"/>
              <a:ext cx="5760085" cy="0"/>
            </a:xfrm>
            <a:custGeom>
              <a:avLst/>
              <a:gdLst/>
              <a:ahLst/>
              <a:cxnLst/>
              <a:rect l="l" t="t" r="r" b="b"/>
              <a:pathLst>
                <a:path w="5760085">
                  <a:moveTo>
                    <a:pt x="0" y="0"/>
                  </a:moveTo>
                  <a:lnTo>
                    <a:pt x="5759996" y="0"/>
                  </a:lnTo>
                </a:path>
              </a:pathLst>
            </a:custGeom>
            <a:ln w="5054">
              <a:solidFill>
                <a:srgbClr val="D1BFB2"/>
              </a:solidFill>
            </a:ln>
          </p:spPr>
          <p:txBody>
            <a:bodyPr wrap="square" lIns="0" tIns="0" rIns="0" bIns="0" rtlCol="0"/>
            <a:lstStyle/>
            <a:p>
              <a:endParaRPr sz="3804"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3234937"/>
              <a:ext cx="5760085" cy="5080"/>
            </a:xfrm>
            <a:custGeom>
              <a:avLst/>
              <a:gdLst/>
              <a:ahLst/>
              <a:cxnLst/>
              <a:rect l="l" t="t" r="r" b="b"/>
              <a:pathLst>
                <a:path w="5760085" h="5080">
                  <a:moveTo>
                    <a:pt x="0" y="5060"/>
                  </a:moveTo>
                  <a:lnTo>
                    <a:pt x="0" y="0"/>
                  </a:lnTo>
                  <a:lnTo>
                    <a:pt x="5760073" y="0"/>
                  </a:lnTo>
                  <a:lnTo>
                    <a:pt x="5760073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D1BFB2"/>
            </a:solidFill>
          </p:spPr>
          <p:txBody>
            <a:bodyPr wrap="square" lIns="0" tIns="0" rIns="0" bIns="0" rtlCol="0"/>
            <a:lstStyle/>
            <a:p>
              <a:endParaRPr sz="3804"/>
            </a:p>
          </p:txBody>
        </p:sp>
        <p:sp>
          <p:nvSpPr>
            <p:cNvPr id="7" name="object 7"/>
            <p:cNvSpPr/>
            <p:nvPr/>
          </p:nvSpPr>
          <p:spPr>
            <a:xfrm>
              <a:off x="0" y="3234937"/>
              <a:ext cx="4706620" cy="5080"/>
            </a:xfrm>
            <a:custGeom>
              <a:avLst/>
              <a:gdLst/>
              <a:ahLst/>
              <a:cxnLst/>
              <a:rect l="l" t="t" r="r" b="b"/>
              <a:pathLst>
                <a:path w="4706620" h="5080">
                  <a:moveTo>
                    <a:pt x="0" y="5060"/>
                  </a:moveTo>
                  <a:lnTo>
                    <a:pt x="0" y="0"/>
                  </a:lnTo>
                  <a:lnTo>
                    <a:pt x="4706427" y="0"/>
                  </a:lnTo>
                  <a:lnTo>
                    <a:pt x="4706427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CC5900"/>
            </a:solidFill>
          </p:spPr>
          <p:txBody>
            <a:bodyPr wrap="square" lIns="0" tIns="0" rIns="0" bIns="0" rtlCol="0"/>
            <a:lstStyle/>
            <a:p>
              <a:endParaRPr sz="3804"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11703240" y="6285125"/>
            <a:ext cx="271099" cy="288659"/>
          </a:xfrm>
          <a:prstGeom prst="rect">
            <a:avLst/>
          </a:prstGeom>
        </p:spPr>
        <p:txBody>
          <a:bodyPr vert="horz" wrap="square" lIns="0" tIns="28184" rIns="0" bIns="0" rtlCol="0">
            <a:spAutoFit/>
          </a:bodyPr>
          <a:lstStyle/>
          <a:p>
            <a:pPr marL="26841">
              <a:spcBef>
                <a:spcPts val="222"/>
              </a:spcBef>
            </a:pPr>
            <a:r>
              <a:rPr sz="1691" spc="-74" dirty="0">
                <a:latin typeface="Tahoma"/>
                <a:cs typeface="Tahoma"/>
              </a:rPr>
              <a:t>67</a:t>
            </a:r>
            <a:endParaRPr sz="1691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32461" y="6535338"/>
            <a:ext cx="2080215" cy="256086"/>
          </a:xfrm>
          <a:prstGeom prst="rect">
            <a:avLst/>
          </a:prstGeom>
        </p:spPr>
        <p:txBody>
          <a:bodyPr vert="horz" wrap="square" lIns="0" tIns="28184" rIns="0" bIns="0" rtlCol="0">
            <a:spAutoFit/>
          </a:bodyPr>
          <a:lstStyle/>
          <a:p>
            <a:pPr marL="26841">
              <a:spcBef>
                <a:spcPts val="222"/>
              </a:spcBef>
            </a:pPr>
            <a:r>
              <a:rPr sz="1479" spc="-21" dirty="0">
                <a:latin typeface="Tahoma"/>
                <a:cs typeface="Tahoma"/>
              </a:rPr>
              <a:t>Art</a:t>
            </a:r>
            <a:r>
              <a:rPr sz="1479" spc="-63" dirty="0">
                <a:latin typeface="Tahoma"/>
                <a:cs typeface="Tahoma"/>
              </a:rPr>
              <a:t>w</a:t>
            </a:r>
            <a:r>
              <a:rPr sz="1479" spc="-42" dirty="0">
                <a:latin typeface="Tahoma"/>
                <a:cs typeface="Tahoma"/>
              </a:rPr>
              <a:t>ork</a:t>
            </a:r>
            <a:r>
              <a:rPr sz="1479" spc="-137" dirty="0">
                <a:latin typeface="Tahoma"/>
                <a:cs typeface="Tahoma"/>
              </a:rPr>
              <a:t> </a:t>
            </a:r>
            <a:r>
              <a:rPr sz="1479" spc="-63" dirty="0">
                <a:latin typeface="Tahoma"/>
                <a:cs typeface="Tahoma"/>
              </a:rPr>
              <a:t>b</a:t>
            </a:r>
            <a:r>
              <a:rPr sz="1479" spc="-74" dirty="0">
                <a:latin typeface="Tahoma"/>
                <a:cs typeface="Tahoma"/>
              </a:rPr>
              <a:t>y</a:t>
            </a:r>
            <a:r>
              <a:rPr sz="1479" spc="-137" dirty="0">
                <a:latin typeface="Tahoma"/>
                <a:cs typeface="Tahoma"/>
              </a:rPr>
              <a:t> </a:t>
            </a:r>
            <a:r>
              <a:rPr sz="1479" spc="-42" dirty="0">
                <a:latin typeface="Tahoma"/>
                <a:cs typeface="Tahoma"/>
              </a:rPr>
              <a:t>@allison_ho</a:t>
            </a:r>
            <a:r>
              <a:rPr sz="1479" spc="-63" dirty="0">
                <a:latin typeface="Tahoma"/>
                <a:cs typeface="Tahoma"/>
              </a:rPr>
              <a:t>r</a:t>
            </a:r>
            <a:r>
              <a:rPr sz="1479" spc="-106" dirty="0">
                <a:latin typeface="Tahoma"/>
                <a:cs typeface="Tahoma"/>
              </a:rPr>
              <a:t>s</a:t>
            </a:r>
            <a:r>
              <a:rPr sz="1479" spc="-11" dirty="0">
                <a:latin typeface="Tahoma"/>
                <a:cs typeface="Tahoma"/>
              </a:rPr>
              <a:t>t</a:t>
            </a:r>
            <a:endParaRPr sz="1479">
              <a:latin typeface="Tahoma"/>
              <a:cs typeface="Tahoma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E5716E99-6B85-A560-476F-0006B95F2C8E}"/>
              </a:ext>
            </a:extLst>
          </p:cNvPr>
          <p:cNvSpPr txBox="1">
            <a:spLocks/>
          </p:cNvSpPr>
          <p:nvPr/>
        </p:nvSpPr>
        <p:spPr>
          <a:xfrm>
            <a:off x="182879" y="45720"/>
            <a:ext cx="11811112" cy="548640"/>
          </a:xfrm>
          <a:prstGeom prst="rect">
            <a:avLst/>
          </a:prstGeom>
        </p:spPr>
        <p:txBody>
          <a:bodyPr>
            <a:normAutofit fontScale="82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b="1" kern="1200">
                <a:solidFill>
                  <a:srgbClr val="005BBB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Autocorrelation functions</a:t>
            </a:r>
            <a:endParaRPr lang="en-US" dirty="0"/>
          </a:p>
        </p:txBody>
      </p:sp>
    </p:spTree>
  </p:cSld>
  <p:clrMapOvr>
    <a:masterClrMapping/>
  </p:clrMapOvr>
  <p:transition>
    <p:cut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52646" y="184284"/>
            <a:ext cx="4983122" cy="585433"/>
          </a:xfrm>
          <a:prstGeom prst="rect">
            <a:avLst/>
          </a:prstGeom>
        </p:spPr>
        <p:txBody>
          <a:bodyPr vert="horz" wrap="square" lIns="0" tIns="32210" rIns="0" bIns="0" rtlCol="0">
            <a:spAutoFit/>
          </a:bodyPr>
          <a:lstStyle/>
          <a:p>
            <a:pPr marL="26841">
              <a:spcBef>
                <a:spcPts val="254"/>
              </a:spcBef>
            </a:pPr>
            <a:r>
              <a:rPr sz="3593" b="1" dirty="0">
                <a:solidFill>
                  <a:srgbClr val="FFFFFF"/>
                </a:solidFill>
                <a:latin typeface="Calibri"/>
                <a:cs typeface="Calibri"/>
              </a:rPr>
              <a:t>Autocorrelation</a:t>
            </a:r>
            <a:r>
              <a:rPr sz="3593" b="1" spc="11" dirty="0">
                <a:solidFill>
                  <a:srgbClr val="FFFFFF"/>
                </a:solidFill>
                <a:latin typeface="Calibri"/>
                <a:cs typeface="Calibri"/>
              </a:rPr>
              <a:t> functions</a:t>
            </a:r>
            <a:endParaRPr sz="3593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2983" y="1172363"/>
            <a:ext cx="12173957" cy="5675632"/>
            <a:chOff x="0" y="554701"/>
            <a:chExt cx="5760085" cy="268541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7540" y="554701"/>
              <a:ext cx="4379247" cy="2663478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0" y="3237471"/>
              <a:ext cx="5760085" cy="0"/>
            </a:xfrm>
            <a:custGeom>
              <a:avLst/>
              <a:gdLst/>
              <a:ahLst/>
              <a:cxnLst/>
              <a:rect l="l" t="t" r="r" b="b"/>
              <a:pathLst>
                <a:path w="5760085">
                  <a:moveTo>
                    <a:pt x="0" y="0"/>
                  </a:moveTo>
                  <a:lnTo>
                    <a:pt x="5759996" y="0"/>
                  </a:lnTo>
                </a:path>
              </a:pathLst>
            </a:custGeom>
            <a:ln w="5054">
              <a:solidFill>
                <a:srgbClr val="D1BFB2"/>
              </a:solidFill>
            </a:ln>
          </p:spPr>
          <p:txBody>
            <a:bodyPr wrap="square" lIns="0" tIns="0" rIns="0" bIns="0" rtlCol="0"/>
            <a:lstStyle/>
            <a:p>
              <a:endParaRPr sz="3804"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3234937"/>
              <a:ext cx="5760085" cy="5080"/>
            </a:xfrm>
            <a:custGeom>
              <a:avLst/>
              <a:gdLst/>
              <a:ahLst/>
              <a:cxnLst/>
              <a:rect l="l" t="t" r="r" b="b"/>
              <a:pathLst>
                <a:path w="5760085" h="5080">
                  <a:moveTo>
                    <a:pt x="0" y="5060"/>
                  </a:moveTo>
                  <a:lnTo>
                    <a:pt x="0" y="0"/>
                  </a:lnTo>
                  <a:lnTo>
                    <a:pt x="5760073" y="0"/>
                  </a:lnTo>
                  <a:lnTo>
                    <a:pt x="5760073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D1BFB2"/>
            </a:solidFill>
          </p:spPr>
          <p:txBody>
            <a:bodyPr wrap="square" lIns="0" tIns="0" rIns="0" bIns="0" rtlCol="0"/>
            <a:lstStyle/>
            <a:p>
              <a:endParaRPr sz="3804"/>
            </a:p>
          </p:txBody>
        </p:sp>
        <p:sp>
          <p:nvSpPr>
            <p:cNvPr id="7" name="object 7"/>
            <p:cNvSpPr/>
            <p:nvPr/>
          </p:nvSpPr>
          <p:spPr>
            <a:xfrm>
              <a:off x="0" y="3234937"/>
              <a:ext cx="4706620" cy="5080"/>
            </a:xfrm>
            <a:custGeom>
              <a:avLst/>
              <a:gdLst/>
              <a:ahLst/>
              <a:cxnLst/>
              <a:rect l="l" t="t" r="r" b="b"/>
              <a:pathLst>
                <a:path w="4706620" h="5080">
                  <a:moveTo>
                    <a:pt x="0" y="5060"/>
                  </a:moveTo>
                  <a:lnTo>
                    <a:pt x="0" y="0"/>
                  </a:lnTo>
                  <a:lnTo>
                    <a:pt x="4706427" y="0"/>
                  </a:lnTo>
                  <a:lnTo>
                    <a:pt x="4706427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CC5900"/>
            </a:solidFill>
          </p:spPr>
          <p:txBody>
            <a:bodyPr wrap="square" lIns="0" tIns="0" rIns="0" bIns="0" rtlCol="0"/>
            <a:lstStyle/>
            <a:p>
              <a:endParaRPr sz="3804"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11703240" y="6285125"/>
            <a:ext cx="271099" cy="288659"/>
          </a:xfrm>
          <a:prstGeom prst="rect">
            <a:avLst/>
          </a:prstGeom>
        </p:spPr>
        <p:txBody>
          <a:bodyPr vert="horz" wrap="square" lIns="0" tIns="28184" rIns="0" bIns="0" rtlCol="0">
            <a:spAutoFit/>
          </a:bodyPr>
          <a:lstStyle/>
          <a:p>
            <a:pPr marL="26841">
              <a:spcBef>
                <a:spcPts val="222"/>
              </a:spcBef>
            </a:pPr>
            <a:r>
              <a:rPr sz="1691" spc="-74" dirty="0">
                <a:latin typeface="Tahoma"/>
                <a:cs typeface="Tahoma"/>
              </a:rPr>
              <a:t>67</a:t>
            </a:r>
            <a:endParaRPr sz="1691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32461" y="6535338"/>
            <a:ext cx="2080215" cy="256086"/>
          </a:xfrm>
          <a:prstGeom prst="rect">
            <a:avLst/>
          </a:prstGeom>
        </p:spPr>
        <p:txBody>
          <a:bodyPr vert="horz" wrap="square" lIns="0" tIns="28184" rIns="0" bIns="0" rtlCol="0">
            <a:spAutoFit/>
          </a:bodyPr>
          <a:lstStyle/>
          <a:p>
            <a:pPr marL="26841">
              <a:spcBef>
                <a:spcPts val="222"/>
              </a:spcBef>
            </a:pPr>
            <a:r>
              <a:rPr sz="1479" spc="-21" dirty="0">
                <a:latin typeface="Tahoma"/>
                <a:cs typeface="Tahoma"/>
              </a:rPr>
              <a:t>Art</a:t>
            </a:r>
            <a:r>
              <a:rPr sz="1479" spc="-63" dirty="0">
                <a:latin typeface="Tahoma"/>
                <a:cs typeface="Tahoma"/>
              </a:rPr>
              <a:t>w</a:t>
            </a:r>
            <a:r>
              <a:rPr sz="1479" spc="-42" dirty="0">
                <a:latin typeface="Tahoma"/>
                <a:cs typeface="Tahoma"/>
              </a:rPr>
              <a:t>ork</a:t>
            </a:r>
            <a:r>
              <a:rPr sz="1479" spc="-137" dirty="0">
                <a:latin typeface="Tahoma"/>
                <a:cs typeface="Tahoma"/>
              </a:rPr>
              <a:t> </a:t>
            </a:r>
            <a:r>
              <a:rPr sz="1479" spc="-63" dirty="0">
                <a:latin typeface="Tahoma"/>
                <a:cs typeface="Tahoma"/>
              </a:rPr>
              <a:t>b</a:t>
            </a:r>
            <a:r>
              <a:rPr sz="1479" spc="-74" dirty="0">
                <a:latin typeface="Tahoma"/>
                <a:cs typeface="Tahoma"/>
              </a:rPr>
              <a:t>y</a:t>
            </a:r>
            <a:r>
              <a:rPr sz="1479" spc="-137" dirty="0">
                <a:latin typeface="Tahoma"/>
                <a:cs typeface="Tahoma"/>
              </a:rPr>
              <a:t> </a:t>
            </a:r>
            <a:r>
              <a:rPr sz="1479" spc="-42" dirty="0">
                <a:latin typeface="Tahoma"/>
                <a:cs typeface="Tahoma"/>
              </a:rPr>
              <a:t>@allison_ho</a:t>
            </a:r>
            <a:r>
              <a:rPr sz="1479" spc="-63" dirty="0">
                <a:latin typeface="Tahoma"/>
                <a:cs typeface="Tahoma"/>
              </a:rPr>
              <a:t>r</a:t>
            </a:r>
            <a:r>
              <a:rPr sz="1479" spc="-106" dirty="0">
                <a:latin typeface="Tahoma"/>
                <a:cs typeface="Tahoma"/>
              </a:rPr>
              <a:t>s</a:t>
            </a:r>
            <a:r>
              <a:rPr sz="1479" spc="-11" dirty="0">
                <a:latin typeface="Tahoma"/>
                <a:cs typeface="Tahoma"/>
              </a:rPr>
              <a:t>t</a:t>
            </a:r>
            <a:endParaRPr sz="1479">
              <a:latin typeface="Tahoma"/>
              <a:cs typeface="Tahoma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8A93F1A-428A-AB21-FFE2-D1FD2E099EC4}"/>
              </a:ext>
            </a:extLst>
          </p:cNvPr>
          <p:cNvSpPr txBox="1">
            <a:spLocks/>
          </p:cNvSpPr>
          <p:nvPr/>
        </p:nvSpPr>
        <p:spPr>
          <a:xfrm>
            <a:off x="182879" y="45720"/>
            <a:ext cx="11811112" cy="548640"/>
          </a:xfrm>
          <a:prstGeom prst="rect">
            <a:avLst/>
          </a:prstGeom>
        </p:spPr>
        <p:txBody>
          <a:bodyPr>
            <a:normAutofit fontScale="82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b="1" kern="1200">
                <a:solidFill>
                  <a:srgbClr val="005BBB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Autocorrelation functions</a:t>
            </a:r>
            <a:endParaRPr lang="en-US" dirty="0"/>
          </a:p>
        </p:txBody>
      </p:sp>
    </p:spTree>
  </p:cSld>
  <p:clrMapOvr>
    <a:masterClrMapping/>
  </p:clrMapOvr>
  <p:transition>
    <p:cut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52646" y="184284"/>
            <a:ext cx="4983122" cy="585433"/>
          </a:xfrm>
          <a:prstGeom prst="rect">
            <a:avLst/>
          </a:prstGeom>
        </p:spPr>
        <p:txBody>
          <a:bodyPr vert="horz" wrap="square" lIns="0" tIns="32210" rIns="0" bIns="0" rtlCol="0">
            <a:spAutoFit/>
          </a:bodyPr>
          <a:lstStyle/>
          <a:p>
            <a:pPr marL="26841">
              <a:spcBef>
                <a:spcPts val="254"/>
              </a:spcBef>
            </a:pPr>
            <a:r>
              <a:rPr sz="3593" b="1" dirty="0">
                <a:solidFill>
                  <a:srgbClr val="FFFFFF"/>
                </a:solidFill>
                <a:latin typeface="Calibri"/>
                <a:cs typeface="Calibri"/>
              </a:rPr>
              <a:t>Autocorrelation</a:t>
            </a:r>
            <a:r>
              <a:rPr sz="3593" b="1" spc="11" dirty="0">
                <a:solidFill>
                  <a:srgbClr val="FFFFFF"/>
                </a:solidFill>
                <a:latin typeface="Calibri"/>
                <a:cs typeface="Calibri"/>
              </a:rPr>
              <a:t> functions</a:t>
            </a:r>
            <a:endParaRPr sz="3593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2983" y="1172363"/>
            <a:ext cx="12173957" cy="5675632"/>
            <a:chOff x="0" y="554701"/>
            <a:chExt cx="5760085" cy="268541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8139" y="554701"/>
              <a:ext cx="4379247" cy="2663478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0" y="3237471"/>
              <a:ext cx="5760085" cy="0"/>
            </a:xfrm>
            <a:custGeom>
              <a:avLst/>
              <a:gdLst/>
              <a:ahLst/>
              <a:cxnLst/>
              <a:rect l="l" t="t" r="r" b="b"/>
              <a:pathLst>
                <a:path w="5760085">
                  <a:moveTo>
                    <a:pt x="0" y="0"/>
                  </a:moveTo>
                  <a:lnTo>
                    <a:pt x="5759996" y="0"/>
                  </a:lnTo>
                </a:path>
              </a:pathLst>
            </a:custGeom>
            <a:ln w="5054">
              <a:solidFill>
                <a:srgbClr val="D1BFB2"/>
              </a:solidFill>
            </a:ln>
          </p:spPr>
          <p:txBody>
            <a:bodyPr wrap="square" lIns="0" tIns="0" rIns="0" bIns="0" rtlCol="0"/>
            <a:lstStyle/>
            <a:p>
              <a:endParaRPr sz="3804"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3234937"/>
              <a:ext cx="5760085" cy="5080"/>
            </a:xfrm>
            <a:custGeom>
              <a:avLst/>
              <a:gdLst/>
              <a:ahLst/>
              <a:cxnLst/>
              <a:rect l="l" t="t" r="r" b="b"/>
              <a:pathLst>
                <a:path w="5760085" h="5080">
                  <a:moveTo>
                    <a:pt x="0" y="5060"/>
                  </a:moveTo>
                  <a:lnTo>
                    <a:pt x="0" y="0"/>
                  </a:lnTo>
                  <a:lnTo>
                    <a:pt x="5760073" y="0"/>
                  </a:lnTo>
                  <a:lnTo>
                    <a:pt x="5760073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D1BFB2"/>
            </a:solidFill>
          </p:spPr>
          <p:txBody>
            <a:bodyPr wrap="square" lIns="0" tIns="0" rIns="0" bIns="0" rtlCol="0"/>
            <a:lstStyle/>
            <a:p>
              <a:endParaRPr sz="3804"/>
            </a:p>
          </p:txBody>
        </p:sp>
        <p:sp>
          <p:nvSpPr>
            <p:cNvPr id="7" name="object 7"/>
            <p:cNvSpPr/>
            <p:nvPr/>
          </p:nvSpPr>
          <p:spPr>
            <a:xfrm>
              <a:off x="0" y="3234937"/>
              <a:ext cx="4706620" cy="5080"/>
            </a:xfrm>
            <a:custGeom>
              <a:avLst/>
              <a:gdLst/>
              <a:ahLst/>
              <a:cxnLst/>
              <a:rect l="l" t="t" r="r" b="b"/>
              <a:pathLst>
                <a:path w="4706620" h="5080">
                  <a:moveTo>
                    <a:pt x="0" y="5060"/>
                  </a:moveTo>
                  <a:lnTo>
                    <a:pt x="0" y="0"/>
                  </a:lnTo>
                  <a:lnTo>
                    <a:pt x="4706427" y="0"/>
                  </a:lnTo>
                  <a:lnTo>
                    <a:pt x="4706427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CC5900"/>
            </a:solidFill>
          </p:spPr>
          <p:txBody>
            <a:bodyPr wrap="square" lIns="0" tIns="0" rIns="0" bIns="0" rtlCol="0"/>
            <a:lstStyle/>
            <a:p>
              <a:endParaRPr sz="3804"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11703240" y="6285125"/>
            <a:ext cx="271099" cy="288659"/>
          </a:xfrm>
          <a:prstGeom prst="rect">
            <a:avLst/>
          </a:prstGeom>
        </p:spPr>
        <p:txBody>
          <a:bodyPr vert="horz" wrap="square" lIns="0" tIns="28184" rIns="0" bIns="0" rtlCol="0">
            <a:spAutoFit/>
          </a:bodyPr>
          <a:lstStyle/>
          <a:p>
            <a:pPr marL="26841">
              <a:spcBef>
                <a:spcPts val="222"/>
              </a:spcBef>
            </a:pPr>
            <a:r>
              <a:rPr sz="1691" spc="-74" dirty="0">
                <a:latin typeface="Tahoma"/>
                <a:cs typeface="Tahoma"/>
              </a:rPr>
              <a:t>67</a:t>
            </a:r>
            <a:endParaRPr sz="1691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32461" y="6535338"/>
            <a:ext cx="2080215" cy="256086"/>
          </a:xfrm>
          <a:prstGeom prst="rect">
            <a:avLst/>
          </a:prstGeom>
        </p:spPr>
        <p:txBody>
          <a:bodyPr vert="horz" wrap="square" lIns="0" tIns="28184" rIns="0" bIns="0" rtlCol="0">
            <a:spAutoFit/>
          </a:bodyPr>
          <a:lstStyle/>
          <a:p>
            <a:pPr marL="26841">
              <a:spcBef>
                <a:spcPts val="222"/>
              </a:spcBef>
            </a:pPr>
            <a:r>
              <a:rPr sz="1479" spc="-21" dirty="0">
                <a:latin typeface="Tahoma"/>
                <a:cs typeface="Tahoma"/>
              </a:rPr>
              <a:t>Art</a:t>
            </a:r>
            <a:r>
              <a:rPr sz="1479" spc="-63" dirty="0">
                <a:latin typeface="Tahoma"/>
                <a:cs typeface="Tahoma"/>
              </a:rPr>
              <a:t>w</a:t>
            </a:r>
            <a:r>
              <a:rPr sz="1479" spc="-42" dirty="0">
                <a:latin typeface="Tahoma"/>
                <a:cs typeface="Tahoma"/>
              </a:rPr>
              <a:t>ork</a:t>
            </a:r>
            <a:r>
              <a:rPr sz="1479" spc="-137" dirty="0">
                <a:latin typeface="Tahoma"/>
                <a:cs typeface="Tahoma"/>
              </a:rPr>
              <a:t> </a:t>
            </a:r>
            <a:r>
              <a:rPr sz="1479" spc="-63" dirty="0">
                <a:latin typeface="Tahoma"/>
                <a:cs typeface="Tahoma"/>
              </a:rPr>
              <a:t>b</a:t>
            </a:r>
            <a:r>
              <a:rPr sz="1479" spc="-74" dirty="0">
                <a:latin typeface="Tahoma"/>
                <a:cs typeface="Tahoma"/>
              </a:rPr>
              <a:t>y</a:t>
            </a:r>
            <a:r>
              <a:rPr sz="1479" spc="-137" dirty="0">
                <a:latin typeface="Tahoma"/>
                <a:cs typeface="Tahoma"/>
              </a:rPr>
              <a:t> </a:t>
            </a:r>
            <a:r>
              <a:rPr sz="1479" spc="-42" dirty="0">
                <a:latin typeface="Tahoma"/>
                <a:cs typeface="Tahoma"/>
              </a:rPr>
              <a:t>@allison_ho</a:t>
            </a:r>
            <a:r>
              <a:rPr sz="1479" spc="-63" dirty="0">
                <a:latin typeface="Tahoma"/>
                <a:cs typeface="Tahoma"/>
              </a:rPr>
              <a:t>r</a:t>
            </a:r>
            <a:r>
              <a:rPr sz="1479" spc="-106" dirty="0">
                <a:latin typeface="Tahoma"/>
                <a:cs typeface="Tahoma"/>
              </a:rPr>
              <a:t>s</a:t>
            </a:r>
            <a:r>
              <a:rPr sz="1479" spc="-11" dirty="0">
                <a:latin typeface="Tahoma"/>
                <a:cs typeface="Tahoma"/>
              </a:rPr>
              <a:t>t</a:t>
            </a:r>
            <a:endParaRPr sz="1479">
              <a:latin typeface="Tahoma"/>
              <a:cs typeface="Tahoma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12967239-943E-8EB5-2A2E-3EC1A0647663}"/>
              </a:ext>
            </a:extLst>
          </p:cNvPr>
          <p:cNvSpPr txBox="1">
            <a:spLocks/>
          </p:cNvSpPr>
          <p:nvPr/>
        </p:nvSpPr>
        <p:spPr>
          <a:xfrm>
            <a:off x="182879" y="45720"/>
            <a:ext cx="11811112" cy="548640"/>
          </a:xfrm>
          <a:prstGeom prst="rect">
            <a:avLst/>
          </a:prstGeom>
        </p:spPr>
        <p:txBody>
          <a:bodyPr>
            <a:normAutofit fontScale="82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b="1" kern="1200">
                <a:solidFill>
                  <a:srgbClr val="005BBB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Autocorrelation functions</a:t>
            </a:r>
            <a:endParaRPr lang="en-US" dirty="0"/>
          </a:p>
        </p:txBody>
      </p:sp>
    </p:spTree>
  </p:cSld>
  <p:clrMapOvr>
    <a:masterClrMapping/>
  </p:clrMapOvr>
  <p:transition>
    <p:cut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52646" y="184284"/>
            <a:ext cx="4983122" cy="585433"/>
          </a:xfrm>
          <a:prstGeom prst="rect">
            <a:avLst/>
          </a:prstGeom>
        </p:spPr>
        <p:txBody>
          <a:bodyPr vert="horz" wrap="square" lIns="0" tIns="32210" rIns="0" bIns="0" rtlCol="0">
            <a:spAutoFit/>
          </a:bodyPr>
          <a:lstStyle/>
          <a:p>
            <a:pPr marL="26841">
              <a:spcBef>
                <a:spcPts val="254"/>
              </a:spcBef>
            </a:pPr>
            <a:r>
              <a:rPr sz="3593" b="1" dirty="0">
                <a:solidFill>
                  <a:srgbClr val="FFFFFF"/>
                </a:solidFill>
                <a:latin typeface="Calibri"/>
                <a:cs typeface="Calibri"/>
              </a:rPr>
              <a:t>Autocorrelation</a:t>
            </a:r>
            <a:r>
              <a:rPr sz="3593" b="1" spc="11" dirty="0">
                <a:solidFill>
                  <a:srgbClr val="FFFFFF"/>
                </a:solidFill>
                <a:latin typeface="Calibri"/>
                <a:cs typeface="Calibri"/>
              </a:rPr>
              <a:t> functions</a:t>
            </a:r>
            <a:endParaRPr sz="3593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2983" y="1172363"/>
            <a:ext cx="12173957" cy="5675632"/>
            <a:chOff x="0" y="554701"/>
            <a:chExt cx="5760085" cy="268541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28738" y="554701"/>
              <a:ext cx="4379247" cy="2663478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0" y="3237471"/>
              <a:ext cx="5760085" cy="0"/>
            </a:xfrm>
            <a:custGeom>
              <a:avLst/>
              <a:gdLst/>
              <a:ahLst/>
              <a:cxnLst/>
              <a:rect l="l" t="t" r="r" b="b"/>
              <a:pathLst>
                <a:path w="5760085">
                  <a:moveTo>
                    <a:pt x="0" y="0"/>
                  </a:moveTo>
                  <a:lnTo>
                    <a:pt x="5759996" y="0"/>
                  </a:lnTo>
                </a:path>
              </a:pathLst>
            </a:custGeom>
            <a:ln w="5054">
              <a:solidFill>
                <a:srgbClr val="D1BFB2"/>
              </a:solidFill>
            </a:ln>
          </p:spPr>
          <p:txBody>
            <a:bodyPr wrap="square" lIns="0" tIns="0" rIns="0" bIns="0" rtlCol="0"/>
            <a:lstStyle/>
            <a:p>
              <a:endParaRPr sz="3804"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3234937"/>
              <a:ext cx="5760085" cy="5080"/>
            </a:xfrm>
            <a:custGeom>
              <a:avLst/>
              <a:gdLst/>
              <a:ahLst/>
              <a:cxnLst/>
              <a:rect l="l" t="t" r="r" b="b"/>
              <a:pathLst>
                <a:path w="5760085" h="5080">
                  <a:moveTo>
                    <a:pt x="0" y="5060"/>
                  </a:moveTo>
                  <a:lnTo>
                    <a:pt x="0" y="0"/>
                  </a:lnTo>
                  <a:lnTo>
                    <a:pt x="5760073" y="0"/>
                  </a:lnTo>
                  <a:lnTo>
                    <a:pt x="5760073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D1BFB2"/>
            </a:solidFill>
          </p:spPr>
          <p:txBody>
            <a:bodyPr wrap="square" lIns="0" tIns="0" rIns="0" bIns="0" rtlCol="0"/>
            <a:lstStyle/>
            <a:p>
              <a:endParaRPr sz="3804"/>
            </a:p>
          </p:txBody>
        </p:sp>
        <p:sp>
          <p:nvSpPr>
            <p:cNvPr id="7" name="object 7"/>
            <p:cNvSpPr/>
            <p:nvPr/>
          </p:nvSpPr>
          <p:spPr>
            <a:xfrm>
              <a:off x="0" y="3234937"/>
              <a:ext cx="4706620" cy="5080"/>
            </a:xfrm>
            <a:custGeom>
              <a:avLst/>
              <a:gdLst/>
              <a:ahLst/>
              <a:cxnLst/>
              <a:rect l="l" t="t" r="r" b="b"/>
              <a:pathLst>
                <a:path w="4706620" h="5080">
                  <a:moveTo>
                    <a:pt x="0" y="5060"/>
                  </a:moveTo>
                  <a:lnTo>
                    <a:pt x="0" y="0"/>
                  </a:lnTo>
                  <a:lnTo>
                    <a:pt x="4706427" y="0"/>
                  </a:lnTo>
                  <a:lnTo>
                    <a:pt x="4706427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CC5900"/>
            </a:solidFill>
          </p:spPr>
          <p:txBody>
            <a:bodyPr wrap="square" lIns="0" tIns="0" rIns="0" bIns="0" rtlCol="0"/>
            <a:lstStyle/>
            <a:p>
              <a:endParaRPr sz="3804"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11703240" y="6285125"/>
            <a:ext cx="271099" cy="288659"/>
          </a:xfrm>
          <a:prstGeom prst="rect">
            <a:avLst/>
          </a:prstGeom>
        </p:spPr>
        <p:txBody>
          <a:bodyPr vert="horz" wrap="square" lIns="0" tIns="28184" rIns="0" bIns="0" rtlCol="0">
            <a:spAutoFit/>
          </a:bodyPr>
          <a:lstStyle/>
          <a:p>
            <a:pPr marL="26841">
              <a:spcBef>
                <a:spcPts val="222"/>
              </a:spcBef>
            </a:pPr>
            <a:r>
              <a:rPr sz="1691" spc="-74" dirty="0">
                <a:latin typeface="Tahoma"/>
                <a:cs typeface="Tahoma"/>
              </a:rPr>
              <a:t>67</a:t>
            </a:r>
            <a:endParaRPr sz="1691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32461" y="6535338"/>
            <a:ext cx="2080215" cy="256086"/>
          </a:xfrm>
          <a:prstGeom prst="rect">
            <a:avLst/>
          </a:prstGeom>
        </p:spPr>
        <p:txBody>
          <a:bodyPr vert="horz" wrap="square" lIns="0" tIns="28184" rIns="0" bIns="0" rtlCol="0">
            <a:spAutoFit/>
          </a:bodyPr>
          <a:lstStyle/>
          <a:p>
            <a:pPr marL="26841">
              <a:spcBef>
                <a:spcPts val="222"/>
              </a:spcBef>
            </a:pPr>
            <a:r>
              <a:rPr sz="1479" spc="-21" dirty="0">
                <a:latin typeface="Tahoma"/>
                <a:cs typeface="Tahoma"/>
              </a:rPr>
              <a:t>Art</a:t>
            </a:r>
            <a:r>
              <a:rPr sz="1479" spc="-63" dirty="0">
                <a:latin typeface="Tahoma"/>
                <a:cs typeface="Tahoma"/>
              </a:rPr>
              <a:t>w</a:t>
            </a:r>
            <a:r>
              <a:rPr sz="1479" spc="-42" dirty="0">
                <a:latin typeface="Tahoma"/>
                <a:cs typeface="Tahoma"/>
              </a:rPr>
              <a:t>ork</a:t>
            </a:r>
            <a:r>
              <a:rPr sz="1479" spc="-137" dirty="0">
                <a:latin typeface="Tahoma"/>
                <a:cs typeface="Tahoma"/>
              </a:rPr>
              <a:t> </a:t>
            </a:r>
            <a:r>
              <a:rPr sz="1479" spc="-63" dirty="0">
                <a:latin typeface="Tahoma"/>
                <a:cs typeface="Tahoma"/>
              </a:rPr>
              <a:t>b</a:t>
            </a:r>
            <a:r>
              <a:rPr sz="1479" spc="-74" dirty="0">
                <a:latin typeface="Tahoma"/>
                <a:cs typeface="Tahoma"/>
              </a:rPr>
              <a:t>y</a:t>
            </a:r>
            <a:r>
              <a:rPr sz="1479" spc="-137" dirty="0">
                <a:latin typeface="Tahoma"/>
                <a:cs typeface="Tahoma"/>
              </a:rPr>
              <a:t> </a:t>
            </a:r>
            <a:r>
              <a:rPr sz="1479" spc="-42" dirty="0">
                <a:latin typeface="Tahoma"/>
                <a:cs typeface="Tahoma"/>
              </a:rPr>
              <a:t>@allison_ho</a:t>
            </a:r>
            <a:r>
              <a:rPr sz="1479" spc="-63" dirty="0">
                <a:latin typeface="Tahoma"/>
                <a:cs typeface="Tahoma"/>
              </a:rPr>
              <a:t>r</a:t>
            </a:r>
            <a:r>
              <a:rPr sz="1479" spc="-106" dirty="0">
                <a:latin typeface="Tahoma"/>
                <a:cs typeface="Tahoma"/>
              </a:rPr>
              <a:t>s</a:t>
            </a:r>
            <a:r>
              <a:rPr sz="1479" spc="-11" dirty="0">
                <a:latin typeface="Tahoma"/>
                <a:cs typeface="Tahoma"/>
              </a:rPr>
              <a:t>t</a:t>
            </a:r>
            <a:endParaRPr sz="1479">
              <a:latin typeface="Tahoma"/>
              <a:cs typeface="Tahoma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99B0334-2655-1E1F-C177-937E9D28C92C}"/>
              </a:ext>
            </a:extLst>
          </p:cNvPr>
          <p:cNvSpPr txBox="1">
            <a:spLocks/>
          </p:cNvSpPr>
          <p:nvPr/>
        </p:nvSpPr>
        <p:spPr>
          <a:xfrm>
            <a:off x="182879" y="45720"/>
            <a:ext cx="11811112" cy="548640"/>
          </a:xfrm>
          <a:prstGeom prst="rect">
            <a:avLst/>
          </a:prstGeom>
        </p:spPr>
        <p:txBody>
          <a:bodyPr>
            <a:normAutofit fontScale="82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b="1" kern="1200">
                <a:solidFill>
                  <a:srgbClr val="005BBB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Autocorrelation functions</a:t>
            </a:r>
            <a:endParaRPr lang="en-US" dirty="0"/>
          </a:p>
        </p:txBody>
      </p:sp>
    </p:spTree>
  </p:cSld>
  <p:clrMapOvr>
    <a:masterClrMapping/>
  </p:clrMapOvr>
  <p:transition>
    <p:cut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52646" y="184284"/>
            <a:ext cx="4983122" cy="585433"/>
          </a:xfrm>
          <a:prstGeom prst="rect">
            <a:avLst/>
          </a:prstGeom>
        </p:spPr>
        <p:txBody>
          <a:bodyPr vert="horz" wrap="square" lIns="0" tIns="32210" rIns="0" bIns="0" rtlCol="0">
            <a:spAutoFit/>
          </a:bodyPr>
          <a:lstStyle/>
          <a:p>
            <a:pPr marL="26841">
              <a:spcBef>
                <a:spcPts val="254"/>
              </a:spcBef>
            </a:pPr>
            <a:r>
              <a:rPr sz="3593" b="1" dirty="0">
                <a:solidFill>
                  <a:srgbClr val="FFFFFF"/>
                </a:solidFill>
                <a:latin typeface="Calibri"/>
                <a:cs typeface="Calibri"/>
              </a:rPr>
              <a:t>Autocorrelation</a:t>
            </a:r>
            <a:r>
              <a:rPr sz="3593" b="1" spc="11" dirty="0">
                <a:solidFill>
                  <a:srgbClr val="FFFFFF"/>
                </a:solidFill>
                <a:latin typeface="Calibri"/>
                <a:cs typeface="Calibri"/>
              </a:rPr>
              <a:t> functions</a:t>
            </a:r>
            <a:endParaRPr sz="3593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2983" y="1172363"/>
            <a:ext cx="12173957" cy="5675632"/>
            <a:chOff x="0" y="554701"/>
            <a:chExt cx="5760085" cy="268541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9325" y="554701"/>
              <a:ext cx="4379247" cy="2663478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0" y="3237471"/>
              <a:ext cx="5760085" cy="0"/>
            </a:xfrm>
            <a:custGeom>
              <a:avLst/>
              <a:gdLst/>
              <a:ahLst/>
              <a:cxnLst/>
              <a:rect l="l" t="t" r="r" b="b"/>
              <a:pathLst>
                <a:path w="5760085">
                  <a:moveTo>
                    <a:pt x="0" y="0"/>
                  </a:moveTo>
                  <a:lnTo>
                    <a:pt x="5759996" y="0"/>
                  </a:lnTo>
                </a:path>
              </a:pathLst>
            </a:custGeom>
            <a:ln w="5054">
              <a:solidFill>
                <a:srgbClr val="D1BFB2"/>
              </a:solidFill>
            </a:ln>
          </p:spPr>
          <p:txBody>
            <a:bodyPr wrap="square" lIns="0" tIns="0" rIns="0" bIns="0" rtlCol="0"/>
            <a:lstStyle/>
            <a:p>
              <a:endParaRPr sz="3804"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3234937"/>
              <a:ext cx="5760085" cy="5080"/>
            </a:xfrm>
            <a:custGeom>
              <a:avLst/>
              <a:gdLst/>
              <a:ahLst/>
              <a:cxnLst/>
              <a:rect l="l" t="t" r="r" b="b"/>
              <a:pathLst>
                <a:path w="5760085" h="5080">
                  <a:moveTo>
                    <a:pt x="0" y="5060"/>
                  </a:moveTo>
                  <a:lnTo>
                    <a:pt x="0" y="0"/>
                  </a:lnTo>
                  <a:lnTo>
                    <a:pt x="5760073" y="0"/>
                  </a:lnTo>
                  <a:lnTo>
                    <a:pt x="5760073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D1BFB2"/>
            </a:solidFill>
          </p:spPr>
          <p:txBody>
            <a:bodyPr wrap="square" lIns="0" tIns="0" rIns="0" bIns="0" rtlCol="0"/>
            <a:lstStyle/>
            <a:p>
              <a:endParaRPr sz="3804"/>
            </a:p>
          </p:txBody>
        </p:sp>
        <p:sp>
          <p:nvSpPr>
            <p:cNvPr id="7" name="object 7"/>
            <p:cNvSpPr/>
            <p:nvPr/>
          </p:nvSpPr>
          <p:spPr>
            <a:xfrm>
              <a:off x="0" y="3234937"/>
              <a:ext cx="4706620" cy="5080"/>
            </a:xfrm>
            <a:custGeom>
              <a:avLst/>
              <a:gdLst/>
              <a:ahLst/>
              <a:cxnLst/>
              <a:rect l="l" t="t" r="r" b="b"/>
              <a:pathLst>
                <a:path w="4706620" h="5080">
                  <a:moveTo>
                    <a:pt x="0" y="5060"/>
                  </a:moveTo>
                  <a:lnTo>
                    <a:pt x="0" y="0"/>
                  </a:lnTo>
                  <a:lnTo>
                    <a:pt x="4706427" y="0"/>
                  </a:lnTo>
                  <a:lnTo>
                    <a:pt x="4706427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CC5900"/>
            </a:solidFill>
          </p:spPr>
          <p:txBody>
            <a:bodyPr wrap="square" lIns="0" tIns="0" rIns="0" bIns="0" rtlCol="0"/>
            <a:lstStyle/>
            <a:p>
              <a:endParaRPr sz="3804"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11703240" y="6285125"/>
            <a:ext cx="271099" cy="288659"/>
          </a:xfrm>
          <a:prstGeom prst="rect">
            <a:avLst/>
          </a:prstGeom>
        </p:spPr>
        <p:txBody>
          <a:bodyPr vert="horz" wrap="square" lIns="0" tIns="28184" rIns="0" bIns="0" rtlCol="0">
            <a:spAutoFit/>
          </a:bodyPr>
          <a:lstStyle/>
          <a:p>
            <a:pPr marL="26841">
              <a:spcBef>
                <a:spcPts val="222"/>
              </a:spcBef>
            </a:pPr>
            <a:r>
              <a:rPr sz="1691" spc="-74" dirty="0">
                <a:latin typeface="Tahoma"/>
                <a:cs typeface="Tahoma"/>
              </a:rPr>
              <a:t>67</a:t>
            </a:r>
            <a:endParaRPr sz="1691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32461" y="6535338"/>
            <a:ext cx="2080215" cy="256086"/>
          </a:xfrm>
          <a:prstGeom prst="rect">
            <a:avLst/>
          </a:prstGeom>
        </p:spPr>
        <p:txBody>
          <a:bodyPr vert="horz" wrap="square" lIns="0" tIns="28184" rIns="0" bIns="0" rtlCol="0">
            <a:spAutoFit/>
          </a:bodyPr>
          <a:lstStyle/>
          <a:p>
            <a:pPr marL="26841">
              <a:spcBef>
                <a:spcPts val="222"/>
              </a:spcBef>
            </a:pPr>
            <a:r>
              <a:rPr sz="1479" spc="-21" dirty="0">
                <a:latin typeface="Tahoma"/>
                <a:cs typeface="Tahoma"/>
              </a:rPr>
              <a:t>Art</a:t>
            </a:r>
            <a:r>
              <a:rPr sz="1479" spc="-63" dirty="0">
                <a:latin typeface="Tahoma"/>
                <a:cs typeface="Tahoma"/>
              </a:rPr>
              <a:t>w</a:t>
            </a:r>
            <a:r>
              <a:rPr sz="1479" spc="-42" dirty="0">
                <a:latin typeface="Tahoma"/>
                <a:cs typeface="Tahoma"/>
              </a:rPr>
              <a:t>ork</a:t>
            </a:r>
            <a:r>
              <a:rPr sz="1479" spc="-137" dirty="0">
                <a:latin typeface="Tahoma"/>
                <a:cs typeface="Tahoma"/>
              </a:rPr>
              <a:t> </a:t>
            </a:r>
            <a:r>
              <a:rPr sz="1479" spc="-63" dirty="0">
                <a:latin typeface="Tahoma"/>
                <a:cs typeface="Tahoma"/>
              </a:rPr>
              <a:t>b</a:t>
            </a:r>
            <a:r>
              <a:rPr sz="1479" spc="-74" dirty="0">
                <a:latin typeface="Tahoma"/>
                <a:cs typeface="Tahoma"/>
              </a:rPr>
              <a:t>y</a:t>
            </a:r>
            <a:r>
              <a:rPr sz="1479" spc="-137" dirty="0">
                <a:latin typeface="Tahoma"/>
                <a:cs typeface="Tahoma"/>
              </a:rPr>
              <a:t> </a:t>
            </a:r>
            <a:r>
              <a:rPr sz="1479" spc="-42" dirty="0">
                <a:latin typeface="Tahoma"/>
                <a:cs typeface="Tahoma"/>
              </a:rPr>
              <a:t>@allison_ho</a:t>
            </a:r>
            <a:r>
              <a:rPr sz="1479" spc="-63" dirty="0">
                <a:latin typeface="Tahoma"/>
                <a:cs typeface="Tahoma"/>
              </a:rPr>
              <a:t>r</a:t>
            </a:r>
            <a:r>
              <a:rPr sz="1479" spc="-106" dirty="0">
                <a:latin typeface="Tahoma"/>
                <a:cs typeface="Tahoma"/>
              </a:rPr>
              <a:t>s</a:t>
            </a:r>
            <a:r>
              <a:rPr sz="1479" spc="-11" dirty="0">
                <a:latin typeface="Tahoma"/>
                <a:cs typeface="Tahoma"/>
              </a:rPr>
              <a:t>t</a:t>
            </a:r>
            <a:endParaRPr sz="1479">
              <a:latin typeface="Tahoma"/>
              <a:cs typeface="Tahoma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EEA2B62A-42B8-3F65-6BA2-043718848851}"/>
              </a:ext>
            </a:extLst>
          </p:cNvPr>
          <p:cNvSpPr txBox="1">
            <a:spLocks/>
          </p:cNvSpPr>
          <p:nvPr/>
        </p:nvSpPr>
        <p:spPr>
          <a:xfrm>
            <a:off x="182879" y="45720"/>
            <a:ext cx="11811112" cy="548640"/>
          </a:xfrm>
          <a:prstGeom prst="rect">
            <a:avLst/>
          </a:prstGeom>
        </p:spPr>
        <p:txBody>
          <a:bodyPr>
            <a:normAutofit fontScale="82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b="1" kern="1200">
                <a:solidFill>
                  <a:srgbClr val="005BBB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Autocorrelation functions</a:t>
            </a:r>
            <a:endParaRPr lang="en-US" dirty="0"/>
          </a:p>
        </p:txBody>
      </p:sp>
    </p:spTree>
  </p:cSld>
  <p:clrMapOvr>
    <a:masterClrMapping/>
  </p:clrMapOvr>
  <p:transition>
    <p:cut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52646" y="184284"/>
            <a:ext cx="4983122" cy="585433"/>
          </a:xfrm>
          <a:prstGeom prst="rect">
            <a:avLst/>
          </a:prstGeom>
        </p:spPr>
        <p:txBody>
          <a:bodyPr vert="horz" wrap="square" lIns="0" tIns="32210" rIns="0" bIns="0" rtlCol="0">
            <a:spAutoFit/>
          </a:bodyPr>
          <a:lstStyle/>
          <a:p>
            <a:pPr marL="26841">
              <a:spcBef>
                <a:spcPts val="254"/>
              </a:spcBef>
            </a:pPr>
            <a:r>
              <a:rPr sz="3593" b="1" dirty="0">
                <a:solidFill>
                  <a:srgbClr val="FFFFFF"/>
                </a:solidFill>
                <a:latin typeface="Calibri"/>
                <a:cs typeface="Calibri"/>
              </a:rPr>
              <a:t>Autocorrelation</a:t>
            </a:r>
            <a:r>
              <a:rPr sz="3593" b="1" spc="11" dirty="0">
                <a:solidFill>
                  <a:srgbClr val="FFFFFF"/>
                </a:solidFill>
                <a:latin typeface="Calibri"/>
                <a:cs typeface="Calibri"/>
              </a:rPr>
              <a:t> functions</a:t>
            </a:r>
            <a:endParaRPr sz="3593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2983" y="1172363"/>
            <a:ext cx="12173957" cy="5675632"/>
            <a:chOff x="0" y="554701"/>
            <a:chExt cx="5760085" cy="268541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9925" y="554701"/>
              <a:ext cx="4379247" cy="2663478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0" y="3237471"/>
              <a:ext cx="5760085" cy="0"/>
            </a:xfrm>
            <a:custGeom>
              <a:avLst/>
              <a:gdLst/>
              <a:ahLst/>
              <a:cxnLst/>
              <a:rect l="l" t="t" r="r" b="b"/>
              <a:pathLst>
                <a:path w="5760085">
                  <a:moveTo>
                    <a:pt x="0" y="0"/>
                  </a:moveTo>
                  <a:lnTo>
                    <a:pt x="5759996" y="0"/>
                  </a:lnTo>
                </a:path>
              </a:pathLst>
            </a:custGeom>
            <a:ln w="5054">
              <a:solidFill>
                <a:srgbClr val="D1BFB2"/>
              </a:solidFill>
            </a:ln>
          </p:spPr>
          <p:txBody>
            <a:bodyPr wrap="square" lIns="0" tIns="0" rIns="0" bIns="0" rtlCol="0"/>
            <a:lstStyle/>
            <a:p>
              <a:endParaRPr sz="3804"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3234937"/>
              <a:ext cx="5760085" cy="5080"/>
            </a:xfrm>
            <a:custGeom>
              <a:avLst/>
              <a:gdLst/>
              <a:ahLst/>
              <a:cxnLst/>
              <a:rect l="l" t="t" r="r" b="b"/>
              <a:pathLst>
                <a:path w="5760085" h="5080">
                  <a:moveTo>
                    <a:pt x="0" y="5060"/>
                  </a:moveTo>
                  <a:lnTo>
                    <a:pt x="0" y="0"/>
                  </a:lnTo>
                  <a:lnTo>
                    <a:pt x="5760073" y="0"/>
                  </a:lnTo>
                  <a:lnTo>
                    <a:pt x="5760073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D1BFB2"/>
            </a:solidFill>
          </p:spPr>
          <p:txBody>
            <a:bodyPr wrap="square" lIns="0" tIns="0" rIns="0" bIns="0" rtlCol="0"/>
            <a:lstStyle/>
            <a:p>
              <a:endParaRPr sz="3804"/>
            </a:p>
          </p:txBody>
        </p:sp>
        <p:sp>
          <p:nvSpPr>
            <p:cNvPr id="7" name="object 7"/>
            <p:cNvSpPr/>
            <p:nvPr/>
          </p:nvSpPr>
          <p:spPr>
            <a:xfrm>
              <a:off x="0" y="3234937"/>
              <a:ext cx="4706620" cy="5080"/>
            </a:xfrm>
            <a:custGeom>
              <a:avLst/>
              <a:gdLst/>
              <a:ahLst/>
              <a:cxnLst/>
              <a:rect l="l" t="t" r="r" b="b"/>
              <a:pathLst>
                <a:path w="4706620" h="5080">
                  <a:moveTo>
                    <a:pt x="0" y="5060"/>
                  </a:moveTo>
                  <a:lnTo>
                    <a:pt x="0" y="0"/>
                  </a:lnTo>
                  <a:lnTo>
                    <a:pt x="4706427" y="0"/>
                  </a:lnTo>
                  <a:lnTo>
                    <a:pt x="4706427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CC5900"/>
            </a:solidFill>
          </p:spPr>
          <p:txBody>
            <a:bodyPr wrap="square" lIns="0" tIns="0" rIns="0" bIns="0" rtlCol="0"/>
            <a:lstStyle/>
            <a:p>
              <a:endParaRPr sz="3804"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11703240" y="6285125"/>
            <a:ext cx="271099" cy="288659"/>
          </a:xfrm>
          <a:prstGeom prst="rect">
            <a:avLst/>
          </a:prstGeom>
        </p:spPr>
        <p:txBody>
          <a:bodyPr vert="horz" wrap="square" lIns="0" tIns="28184" rIns="0" bIns="0" rtlCol="0">
            <a:spAutoFit/>
          </a:bodyPr>
          <a:lstStyle/>
          <a:p>
            <a:pPr marL="26841">
              <a:spcBef>
                <a:spcPts val="222"/>
              </a:spcBef>
            </a:pPr>
            <a:r>
              <a:rPr sz="1691" spc="-74" dirty="0">
                <a:latin typeface="Tahoma"/>
                <a:cs typeface="Tahoma"/>
              </a:rPr>
              <a:t>67</a:t>
            </a:r>
            <a:endParaRPr sz="1691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32461" y="6535338"/>
            <a:ext cx="2080215" cy="256086"/>
          </a:xfrm>
          <a:prstGeom prst="rect">
            <a:avLst/>
          </a:prstGeom>
        </p:spPr>
        <p:txBody>
          <a:bodyPr vert="horz" wrap="square" lIns="0" tIns="28184" rIns="0" bIns="0" rtlCol="0">
            <a:spAutoFit/>
          </a:bodyPr>
          <a:lstStyle/>
          <a:p>
            <a:pPr marL="26841">
              <a:spcBef>
                <a:spcPts val="222"/>
              </a:spcBef>
            </a:pPr>
            <a:r>
              <a:rPr sz="1479" spc="-21" dirty="0">
                <a:latin typeface="Tahoma"/>
                <a:cs typeface="Tahoma"/>
              </a:rPr>
              <a:t>Art</a:t>
            </a:r>
            <a:r>
              <a:rPr sz="1479" spc="-63" dirty="0">
                <a:latin typeface="Tahoma"/>
                <a:cs typeface="Tahoma"/>
              </a:rPr>
              <a:t>w</a:t>
            </a:r>
            <a:r>
              <a:rPr sz="1479" spc="-42" dirty="0">
                <a:latin typeface="Tahoma"/>
                <a:cs typeface="Tahoma"/>
              </a:rPr>
              <a:t>ork</a:t>
            </a:r>
            <a:r>
              <a:rPr sz="1479" spc="-137" dirty="0">
                <a:latin typeface="Tahoma"/>
                <a:cs typeface="Tahoma"/>
              </a:rPr>
              <a:t> </a:t>
            </a:r>
            <a:r>
              <a:rPr sz="1479" spc="-63" dirty="0">
                <a:latin typeface="Tahoma"/>
                <a:cs typeface="Tahoma"/>
              </a:rPr>
              <a:t>b</a:t>
            </a:r>
            <a:r>
              <a:rPr sz="1479" spc="-74" dirty="0">
                <a:latin typeface="Tahoma"/>
                <a:cs typeface="Tahoma"/>
              </a:rPr>
              <a:t>y</a:t>
            </a:r>
            <a:r>
              <a:rPr sz="1479" spc="-137" dirty="0">
                <a:latin typeface="Tahoma"/>
                <a:cs typeface="Tahoma"/>
              </a:rPr>
              <a:t> </a:t>
            </a:r>
            <a:r>
              <a:rPr sz="1479" spc="-42" dirty="0">
                <a:latin typeface="Tahoma"/>
                <a:cs typeface="Tahoma"/>
              </a:rPr>
              <a:t>@allison_ho</a:t>
            </a:r>
            <a:r>
              <a:rPr sz="1479" spc="-63" dirty="0">
                <a:latin typeface="Tahoma"/>
                <a:cs typeface="Tahoma"/>
              </a:rPr>
              <a:t>r</a:t>
            </a:r>
            <a:r>
              <a:rPr sz="1479" spc="-106" dirty="0">
                <a:latin typeface="Tahoma"/>
                <a:cs typeface="Tahoma"/>
              </a:rPr>
              <a:t>s</a:t>
            </a:r>
            <a:r>
              <a:rPr sz="1479" spc="-11" dirty="0">
                <a:latin typeface="Tahoma"/>
                <a:cs typeface="Tahoma"/>
              </a:rPr>
              <a:t>t</a:t>
            </a:r>
            <a:endParaRPr sz="1479">
              <a:latin typeface="Tahoma"/>
              <a:cs typeface="Tahoma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965D591-AEBA-5C37-9204-A92920604A8B}"/>
              </a:ext>
            </a:extLst>
          </p:cNvPr>
          <p:cNvSpPr txBox="1">
            <a:spLocks/>
          </p:cNvSpPr>
          <p:nvPr/>
        </p:nvSpPr>
        <p:spPr>
          <a:xfrm>
            <a:off x="182879" y="45720"/>
            <a:ext cx="11811112" cy="548640"/>
          </a:xfrm>
          <a:prstGeom prst="rect">
            <a:avLst/>
          </a:prstGeom>
        </p:spPr>
        <p:txBody>
          <a:bodyPr>
            <a:normAutofit fontScale="82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b="1" kern="1200">
                <a:solidFill>
                  <a:srgbClr val="005BBB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Autocorrelation functions</a:t>
            </a:r>
            <a:endParaRPr lang="en-US" dirty="0"/>
          </a:p>
        </p:txBody>
      </p:sp>
    </p:spTree>
  </p:cSld>
  <p:clrMapOvr>
    <a:masterClrMapping/>
  </p:clrMapOvr>
  <p:transition>
    <p:cut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52646" y="184284"/>
            <a:ext cx="4983122" cy="585433"/>
          </a:xfrm>
          <a:prstGeom prst="rect">
            <a:avLst/>
          </a:prstGeom>
        </p:spPr>
        <p:txBody>
          <a:bodyPr vert="horz" wrap="square" lIns="0" tIns="32210" rIns="0" bIns="0" rtlCol="0">
            <a:spAutoFit/>
          </a:bodyPr>
          <a:lstStyle/>
          <a:p>
            <a:pPr marL="26841">
              <a:spcBef>
                <a:spcPts val="254"/>
              </a:spcBef>
            </a:pPr>
            <a:r>
              <a:rPr lang="en-US" sz="3593" b="1" dirty="0">
                <a:solidFill>
                  <a:srgbClr val="FFFFFF"/>
                </a:solidFill>
                <a:latin typeface="Calibri"/>
                <a:cs typeface="Calibri"/>
              </a:rPr>
              <a:t>Autocorrelation</a:t>
            </a:r>
            <a:r>
              <a:rPr lang="en-US" sz="3593" b="1" spc="11" dirty="0">
                <a:solidFill>
                  <a:srgbClr val="FFFFFF"/>
                </a:solidFill>
                <a:latin typeface="Calibri"/>
                <a:cs typeface="Calibri"/>
              </a:rPr>
              <a:t> functions</a:t>
            </a:r>
            <a:endParaRPr lang="en-US" sz="3593" dirty="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2983" y="1172363"/>
            <a:ext cx="12173957" cy="5675632"/>
            <a:chOff x="0" y="554701"/>
            <a:chExt cx="5760085" cy="268541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0524" y="554701"/>
              <a:ext cx="4379247" cy="2663478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0" y="3237471"/>
              <a:ext cx="5760085" cy="0"/>
            </a:xfrm>
            <a:custGeom>
              <a:avLst/>
              <a:gdLst/>
              <a:ahLst/>
              <a:cxnLst/>
              <a:rect l="l" t="t" r="r" b="b"/>
              <a:pathLst>
                <a:path w="5760085">
                  <a:moveTo>
                    <a:pt x="0" y="0"/>
                  </a:moveTo>
                  <a:lnTo>
                    <a:pt x="5759996" y="0"/>
                  </a:lnTo>
                </a:path>
              </a:pathLst>
            </a:custGeom>
            <a:ln w="5054">
              <a:solidFill>
                <a:srgbClr val="D1BFB2"/>
              </a:solidFill>
            </a:ln>
          </p:spPr>
          <p:txBody>
            <a:bodyPr wrap="square" lIns="0" tIns="0" rIns="0" bIns="0" rtlCol="0"/>
            <a:lstStyle/>
            <a:p>
              <a:endParaRPr sz="3804"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3234937"/>
              <a:ext cx="5760085" cy="5080"/>
            </a:xfrm>
            <a:custGeom>
              <a:avLst/>
              <a:gdLst/>
              <a:ahLst/>
              <a:cxnLst/>
              <a:rect l="l" t="t" r="r" b="b"/>
              <a:pathLst>
                <a:path w="5760085" h="5080">
                  <a:moveTo>
                    <a:pt x="0" y="5060"/>
                  </a:moveTo>
                  <a:lnTo>
                    <a:pt x="0" y="0"/>
                  </a:lnTo>
                  <a:lnTo>
                    <a:pt x="5760073" y="0"/>
                  </a:lnTo>
                  <a:lnTo>
                    <a:pt x="5760073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D1BFB2"/>
            </a:solidFill>
          </p:spPr>
          <p:txBody>
            <a:bodyPr wrap="square" lIns="0" tIns="0" rIns="0" bIns="0" rtlCol="0"/>
            <a:lstStyle/>
            <a:p>
              <a:endParaRPr sz="3804"/>
            </a:p>
          </p:txBody>
        </p:sp>
        <p:sp>
          <p:nvSpPr>
            <p:cNvPr id="7" name="object 7"/>
            <p:cNvSpPr/>
            <p:nvPr/>
          </p:nvSpPr>
          <p:spPr>
            <a:xfrm>
              <a:off x="0" y="3234937"/>
              <a:ext cx="4706620" cy="5080"/>
            </a:xfrm>
            <a:custGeom>
              <a:avLst/>
              <a:gdLst/>
              <a:ahLst/>
              <a:cxnLst/>
              <a:rect l="l" t="t" r="r" b="b"/>
              <a:pathLst>
                <a:path w="4706620" h="5080">
                  <a:moveTo>
                    <a:pt x="0" y="5060"/>
                  </a:moveTo>
                  <a:lnTo>
                    <a:pt x="0" y="0"/>
                  </a:lnTo>
                  <a:lnTo>
                    <a:pt x="4706427" y="0"/>
                  </a:lnTo>
                  <a:lnTo>
                    <a:pt x="4706427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CC5900"/>
            </a:solidFill>
          </p:spPr>
          <p:txBody>
            <a:bodyPr wrap="square" lIns="0" tIns="0" rIns="0" bIns="0" rtlCol="0"/>
            <a:lstStyle/>
            <a:p>
              <a:endParaRPr sz="3804"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11703240" y="6285125"/>
            <a:ext cx="271099" cy="288659"/>
          </a:xfrm>
          <a:prstGeom prst="rect">
            <a:avLst/>
          </a:prstGeom>
        </p:spPr>
        <p:txBody>
          <a:bodyPr vert="horz" wrap="square" lIns="0" tIns="28184" rIns="0" bIns="0" rtlCol="0">
            <a:spAutoFit/>
          </a:bodyPr>
          <a:lstStyle/>
          <a:p>
            <a:pPr marL="26841">
              <a:spcBef>
                <a:spcPts val="222"/>
              </a:spcBef>
            </a:pPr>
            <a:r>
              <a:rPr sz="1691" spc="-74" dirty="0">
                <a:latin typeface="Tahoma"/>
                <a:cs typeface="Tahoma"/>
              </a:rPr>
              <a:t>67</a:t>
            </a:r>
            <a:endParaRPr sz="1691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32461" y="6535338"/>
            <a:ext cx="2080215" cy="256086"/>
          </a:xfrm>
          <a:prstGeom prst="rect">
            <a:avLst/>
          </a:prstGeom>
        </p:spPr>
        <p:txBody>
          <a:bodyPr vert="horz" wrap="square" lIns="0" tIns="28184" rIns="0" bIns="0" rtlCol="0">
            <a:spAutoFit/>
          </a:bodyPr>
          <a:lstStyle/>
          <a:p>
            <a:pPr marL="26841">
              <a:spcBef>
                <a:spcPts val="222"/>
              </a:spcBef>
            </a:pPr>
            <a:r>
              <a:rPr sz="1479" spc="-21" dirty="0">
                <a:latin typeface="Tahoma"/>
                <a:cs typeface="Tahoma"/>
              </a:rPr>
              <a:t>Art</a:t>
            </a:r>
            <a:r>
              <a:rPr sz="1479" spc="-63" dirty="0">
                <a:latin typeface="Tahoma"/>
                <a:cs typeface="Tahoma"/>
              </a:rPr>
              <a:t>w</a:t>
            </a:r>
            <a:r>
              <a:rPr sz="1479" spc="-42" dirty="0">
                <a:latin typeface="Tahoma"/>
                <a:cs typeface="Tahoma"/>
              </a:rPr>
              <a:t>ork</a:t>
            </a:r>
            <a:r>
              <a:rPr sz="1479" spc="-137" dirty="0">
                <a:latin typeface="Tahoma"/>
                <a:cs typeface="Tahoma"/>
              </a:rPr>
              <a:t> </a:t>
            </a:r>
            <a:r>
              <a:rPr sz="1479" spc="-63" dirty="0">
                <a:latin typeface="Tahoma"/>
                <a:cs typeface="Tahoma"/>
              </a:rPr>
              <a:t>b</a:t>
            </a:r>
            <a:r>
              <a:rPr sz="1479" spc="-74" dirty="0">
                <a:latin typeface="Tahoma"/>
                <a:cs typeface="Tahoma"/>
              </a:rPr>
              <a:t>y</a:t>
            </a:r>
            <a:r>
              <a:rPr sz="1479" spc="-137" dirty="0">
                <a:latin typeface="Tahoma"/>
                <a:cs typeface="Tahoma"/>
              </a:rPr>
              <a:t> </a:t>
            </a:r>
            <a:r>
              <a:rPr sz="1479" spc="-42" dirty="0">
                <a:latin typeface="Tahoma"/>
                <a:cs typeface="Tahoma"/>
              </a:rPr>
              <a:t>@allison_ho</a:t>
            </a:r>
            <a:r>
              <a:rPr sz="1479" spc="-63" dirty="0">
                <a:latin typeface="Tahoma"/>
                <a:cs typeface="Tahoma"/>
              </a:rPr>
              <a:t>r</a:t>
            </a:r>
            <a:r>
              <a:rPr sz="1479" spc="-106" dirty="0">
                <a:latin typeface="Tahoma"/>
                <a:cs typeface="Tahoma"/>
              </a:rPr>
              <a:t>s</a:t>
            </a:r>
            <a:r>
              <a:rPr sz="1479" spc="-11" dirty="0">
                <a:latin typeface="Tahoma"/>
                <a:cs typeface="Tahoma"/>
              </a:rPr>
              <a:t>t</a:t>
            </a:r>
            <a:endParaRPr sz="1479">
              <a:latin typeface="Tahoma"/>
              <a:cs typeface="Tahoma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D7EC102-D331-5BE4-B46F-4B1F6A32EBB4}"/>
              </a:ext>
            </a:extLst>
          </p:cNvPr>
          <p:cNvSpPr txBox="1">
            <a:spLocks/>
          </p:cNvSpPr>
          <p:nvPr/>
        </p:nvSpPr>
        <p:spPr>
          <a:xfrm>
            <a:off x="182879" y="45720"/>
            <a:ext cx="11811112" cy="548640"/>
          </a:xfrm>
          <a:prstGeom prst="rect">
            <a:avLst/>
          </a:prstGeom>
        </p:spPr>
        <p:txBody>
          <a:bodyPr>
            <a:normAutofit fontScale="82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b="1" kern="1200">
                <a:solidFill>
                  <a:srgbClr val="005BBB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Autocorrelation functions</a:t>
            </a:r>
            <a:endParaRPr lang="en-US" dirty="0"/>
          </a:p>
        </p:txBody>
      </p:sp>
    </p:spTree>
  </p:cSld>
  <p:clrMapOvr>
    <a:masterClrMapping/>
  </p:clrMapOvr>
  <p:transition>
    <p:cut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rPr>
                <a:latin typeface="Courier"/>
              </a:rPr>
              <a:t>tsibble</a:t>
            </a:r>
            <a:r>
              <a:t> objects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02933" y="734190"/>
            <a:ext cx="9691058" cy="5780075"/>
          </a:xfrm>
        </p:spPr>
        <p:txBody>
          <a:bodyPr>
            <a:noAutofit/>
          </a:bodyPr>
          <a:lstStyle/>
          <a:p>
            <a:pPr lvl="0" indent="0">
              <a:buNone/>
            </a:pPr>
            <a:r>
              <a:rPr sz="1800" dirty="0">
                <a:latin typeface="Courier"/>
              </a:rPr>
              <a:t>tourism</a:t>
            </a:r>
          </a:p>
          <a:p>
            <a:pPr lvl="0" indent="0">
              <a:buNone/>
            </a:pPr>
            <a:r>
              <a:rPr sz="1800" dirty="0">
                <a:latin typeface="Courier"/>
              </a:rPr>
              <a:t>## # A </a:t>
            </a:r>
            <a:r>
              <a:rPr sz="1800" dirty="0" err="1">
                <a:latin typeface="Courier"/>
              </a:rPr>
              <a:t>tsibble</a:t>
            </a:r>
            <a:r>
              <a:rPr sz="1800" dirty="0">
                <a:latin typeface="Courier"/>
              </a:rPr>
              <a:t>: 24,320 x 5 [1Q]
## # Key:       Region, State, Purpose [304]
##    Quarter Region   State Purpose  Trips
##      &lt;</a:t>
            </a:r>
            <a:r>
              <a:rPr sz="1800" dirty="0" err="1">
                <a:latin typeface="Courier"/>
              </a:rPr>
              <a:t>qtr</a:t>
            </a:r>
            <a:r>
              <a:rPr sz="1800" dirty="0">
                <a:latin typeface="Courier"/>
              </a:rPr>
              <a:t>&gt; &lt;chr&gt;    &lt;chr&gt; &lt;chr&gt;    &lt;</a:t>
            </a:r>
            <a:r>
              <a:rPr sz="1800" dirty="0" err="1">
                <a:latin typeface="Courier"/>
              </a:rPr>
              <a:t>dbl</a:t>
            </a:r>
            <a:r>
              <a:rPr sz="1800" dirty="0">
                <a:latin typeface="Courier"/>
              </a:rPr>
              <a:t>&gt;
##  1 1998 Q1 Adelaide SA    Business  135.
##  2 1998 Q2 Adelaide SA    Business  110.
##  3 1998 Q3 Adelaide SA    Business  166.
##  4 1998 Q4 Adelaide SA    Business  127.
##  5 1999 Q1 Adelaide SA    Business  137.
##  6 1999 Q2 Adelaide SA    Business  200.
##  7 1999 Q3 Adelaide SA    Business  169.
##  8 1999 Q4 Adelaide SA    Business  134.
##  9 2000 Q1 Adelaide SA    Business  154.
## 10 2000 Q2 Adelaide SA    Business  169.
## # … with 24,310 more rows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01B9D2D-4EC7-40B4-5C03-536EB379225A}"/>
              </a:ext>
            </a:extLst>
          </p:cNvPr>
          <p:cNvSpPr/>
          <p:nvPr/>
        </p:nvSpPr>
        <p:spPr>
          <a:xfrm>
            <a:off x="3344333" y="2087699"/>
            <a:ext cx="1176867" cy="328507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b="1" dirty="0"/>
              <a:t>Index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5BFF26B-4660-198F-083A-3E9557034D3E}"/>
              </a:ext>
            </a:extLst>
          </p:cNvPr>
          <p:cNvSpPr/>
          <p:nvPr/>
        </p:nvSpPr>
        <p:spPr>
          <a:xfrm>
            <a:off x="4639733" y="2087699"/>
            <a:ext cx="3064934" cy="328507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b="1" dirty="0"/>
              <a:t>Keys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F60B653-48A2-3AFE-AC0F-687F567BC600}"/>
              </a:ext>
            </a:extLst>
          </p:cNvPr>
          <p:cNvSpPr/>
          <p:nvPr/>
        </p:nvSpPr>
        <p:spPr>
          <a:xfrm>
            <a:off x="7823200" y="2087699"/>
            <a:ext cx="1524000" cy="328507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b="1" dirty="0"/>
              <a:t>Measures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6DB8B2-C227-84C0-246A-575BFD931FE4}"/>
              </a:ext>
            </a:extLst>
          </p:cNvPr>
          <p:cNvSpPr txBox="1"/>
          <p:nvPr/>
        </p:nvSpPr>
        <p:spPr>
          <a:xfrm>
            <a:off x="8462515" y="5934670"/>
            <a:ext cx="353147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Domestic visitor nights in thousands by state/region and purpose.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2A4F77D-0EEB-3B48-049C-9ADE9F60CC64}"/>
              </a:ext>
            </a:extLst>
          </p:cNvPr>
          <p:cNvCxnSpPr/>
          <p:nvPr/>
        </p:nvCxnSpPr>
        <p:spPr>
          <a:xfrm flipH="1" flipV="1">
            <a:off x="8339959" y="5675586"/>
            <a:ext cx="245241" cy="72074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US retail trade employment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lvl="0" indent="0">
              <a:buNone/>
            </a:pPr>
            <a:r>
              <a:rPr>
                <a:latin typeface="Courier"/>
              </a:rPr>
              <a:t>retail </a:t>
            </a:r>
            <a:r>
              <a:rPr>
                <a:solidFill>
                  <a:srgbClr val="007020"/>
                </a:solidFill>
                <a:latin typeface="Courier"/>
              </a:rPr>
              <a:t>&lt;-</a:t>
            </a:r>
            <a:r>
              <a:rPr>
                <a:latin typeface="Courier"/>
              </a:rPr>
              <a:t> us_employment </a:t>
            </a:r>
            <a:r>
              <a:rPr>
                <a:solidFill>
                  <a:srgbClr val="4070A0"/>
                </a:solidFill>
                <a:latin typeface="Courier"/>
              </a:rPr>
              <a:t>%&gt;%</a:t>
            </a:r>
            <a:br/>
            <a:r>
              <a:rPr>
                <a:latin typeface="Courier"/>
              </a:rPr>
              <a:t>  </a:t>
            </a:r>
            <a:r>
              <a:rPr>
                <a:solidFill>
                  <a:srgbClr val="06287E"/>
                </a:solidFill>
                <a:latin typeface="Courier"/>
              </a:rPr>
              <a:t>filter</a:t>
            </a:r>
            <a:r>
              <a:rPr>
                <a:latin typeface="Courier"/>
              </a:rPr>
              <a:t>(Title </a:t>
            </a:r>
            <a:r>
              <a:rPr>
                <a:solidFill>
                  <a:srgbClr val="4070A0"/>
                </a:solidFill>
                <a:latin typeface="Courier"/>
              </a:rPr>
              <a:t>==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70A0"/>
                </a:solidFill>
                <a:latin typeface="Courier"/>
              </a:rPr>
              <a:t>"Retail Trade"</a:t>
            </a:r>
            <a:r>
              <a:rPr>
                <a:latin typeface="Courier"/>
              </a:rPr>
              <a:t>, </a:t>
            </a:r>
            <a:r>
              <a:rPr>
                <a:solidFill>
                  <a:srgbClr val="06287E"/>
                </a:solidFill>
                <a:latin typeface="Courier"/>
              </a:rPr>
              <a:t>year</a:t>
            </a:r>
            <a:r>
              <a:rPr>
                <a:latin typeface="Courier"/>
              </a:rPr>
              <a:t>(Month) </a:t>
            </a:r>
            <a:r>
              <a:rPr>
                <a:solidFill>
                  <a:srgbClr val="4070A0"/>
                </a:solidFill>
                <a:latin typeface="Courier"/>
              </a:rPr>
              <a:t>&gt;=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A070"/>
                </a:solidFill>
                <a:latin typeface="Courier"/>
              </a:rPr>
              <a:t>1980</a:t>
            </a:r>
            <a:r>
              <a:rPr>
                <a:latin typeface="Courier"/>
              </a:rPr>
              <a:t>)</a:t>
            </a:r>
            <a:br/>
            <a:r>
              <a:rPr>
                <a:latin typeface="Courier"/>
              </a:rPr>
              <a:t>retail </a:t>
            </a:r>
            <a:r>
              <a:rPr>
                <a:solidFill>
                  <a:srgbClr val="4070A0"/>
                </a:solidFill>
                <a:latin typeface="Courier"/>
              </a:rPr>
              <a:t>%&gt;%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autoplot</a:t>
            </a:r>
            <a:r>
              <a:rPr>
                <a:latin typeface="Courier"/>
              </a:rPr>
              <a:t>(Employed)</a:t>
            </a:r>
          </a:p>
        </p:txBody>
      </p:sp>
      <p:pic>
        <p:nvPicPr>
          <p:cNvPr id="3" name="Picture 1" descr="2-tsgraphics_files/figure-pptx/unnamed-chunk-26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760467" y="1465670"/>
            <a:ext cx="10671066" cy="5335533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US retail trade employment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lvl="0" indent="0">
              <a:buNone/>
            </a:pPr>
            <a:r>
              <a:rPr>
                <a:latin typeface="Courier"/>
              </a:rPr>
              <a:t>retail </a:t>
            </a:r>
            <a:r>
              <a:rPr>
                <a:solidFill>
                  <a:srgbClr val="4070A0"/>
                </a:solidFill>
                <a:latin typeface="Courier"/>
              </a:rPr>
              <a:t>%&gt;%</a:t>
            </a:r>
            <a:br/>
            <a:r>
              <a:rPr>
                <a:latin typeface="Courier"/>
              </a:rPr>
              <a:t>  </a:t>
            </a:r>
            <a:r>
              <a:rPr>
                <a:solidFill>
                  <a:srgbClr val="06287E"/>
                </a:solidFill>
                <a:latin typeface="Courier"/>
              </a:rPr>
              <a:t>ACF</a:t>
            </a:r>
            <a:r>
              <a:rPr>
                <a:latin typeface="Courier"/>
              </a:rPr>
              <a:t>(Employed, </a:t>
            </a:r>
            <a:r>
              <a:rPr>
                <a:solidFill>
                  <a:srgbClr val="7D9029"/>
                </a:solidFill>
                <a:latin typeface="Courier"/>
              </a:rPr>
              <a:t>lag_max 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A070"/>
                </a:solidFill>
                <a:latin typeface="Courier"/>
              </a:rPr>
              <a:t>48</a:t>
            </a:r>
            <a:r>
              <a:rPr>
                <a:latin typeface="Courier"/>
              </a:rPr>
              <a:t>) </a:t>
            </a:r>
            <a:r>
              <a:rPr>
                <a:solidFill>
                  <a:srgbClr val="4070A0"/>
                </a:solidFill>
                <a:latin typeface="Courier"/>
              </a:rPr>
              <a:t>%&gt;%</a:t>
            </a:r>
            <a:br/>
            <a:r>
              <a:rPr>
                <a:latin typeface="Courier"/>
              </a:rPr>
              <a:t>  </a:t>
            </a:r>
            <a:r>
              <a:rPr>
                <a:solidFill>
                  <a:srgbClr val="06287E"/>
                </a:solidFill>
                <a:latin typeface="Courier"/>
              </a:rPr>
              <a:t>autoplot</a:t>
            </a:r>
            <a:r>
              <a:rPr>
                <a:latin typeface="Courier"/>
              </a:rPr>
              <a:t>()</a:t>
            </a:r>
          </a:p>
        </p:txBody>
      </p:sp>
      <p:pic>
        <p:nvPicPr>
          <p:cNvPr id="3" name="Picture 1" descr="2-tsgraphics_files/figure-pptx/unnamed-chunk-27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851338" y="1485899"/>
            <a:ext cx="10718362" cy="5359181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t>Google stock price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1390" y="734190"/>
            <a:ext cx="8603369" cy="5780075"/>
          </a:xfrm>
        </p:spPr>
        <p:txBody>
          <a:bodyPr>
            <a:normAutofit fontScale="62500" lnSpcReduction="20000"/>
          </a:bodyPr>
          <a:lstStyle/>
          <a:p>
            <a:pPr lvl="0" indent="0">
              <a:buNone/>
            </a:pPr>
            <a:r>
              <a:rPr dirty="0">
                <a:latin typeface="Courier"/>
              </a:rPr>
              <a:t>google_2015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gafa_stock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%&gt;%</a:t>
            </a:r>
            <a:br>
              <a:rPr dirty="0"/>
            </a:br>
            <a:r>
              <a:rPr dirty="0">
                <a:latin typeface="Courier"/>
              </a:rPr>
              <a:t>  </a:t>
            </a:r>
            <a:r>
              <a:rPr dirty="0">
                <a:solidFill>
                  <a:srgbClr val="06287E"/>
                </a:solidFill>
                <a:latin typeface="Courier"/>
              </a:rPr>
              <a:t>filter</a:t>
            </a:r>
            <a:r>
              <a:rPr dirty="0">
                <a:latin typeface="Courier"/>
              </a:rPr>
              <a:t>(Symbol </a:t>
            </a:r>
            <a:r>
              <a:rPr dirty="0">
                <a:solidFill>
                  <a:srgbClr val="4070A0"/>
                </a:solidFill>
                <a:latin typeface="Courier"/>
              </a:rPr>
              <a:t>==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"GOOG"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06287E"/>
                </a:solidFill>
                <a:latin typeface="Courier"/>
              </a:rPr>
              <a:t>year</a:t>
            </a:r>
            <a:r>
              <a:rPr dirty="0">
                <a:latin typeface="Courier"/>
              </a:rPr>
              <a:t>(Date) </a:t>
            </a:r>
            <a:r>
              <a:rPr dirty="0">
                <a:solidFill>
                  <a:srgbClr val="4070A0"/>
                </a:solidFill>
                <a:latin typeface="Courier"/>
              </a:rPr>
              <a:t>==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A070"/>
                </a:solidFill>
                <a:latin typeface="Courier"/>
              </a:rPr>
              <a:t>2015</a:t>
            </a:r>
            <a:r>
              <a:rPr dirty="0">
                <a:latin typeface="Courier"/>
              </a:rPr>
              <a:t>) </a:t>
            </a:r>
            <a:r>
              <a:rPr dirty="0">
                <a:solidFill>
                  <a:srgbClr val="4070A0"/>
                </a:solidFill>
                <a:latin typeface="Courier"/>
              </a:rPr>
              <a:t>%&gt;%</a:t>
            </a:r>
            <a:br>
              <a:rPr dirty="0"/>
            </a:br>
            <a:r>
              <a:rPr dirty="0">
                <a:latin typeface="Courier"/>
              </a:rPr>
              <a:t>  </a:t>
            </a:r>
            <a:r>
              <a:rPr dirty="0">
                <a:solidFill>
                  <a:srgbClr val="06287E"/>
                </a:solidFill>
                <a:latin typeface="Courier"/>
              </a:rPr>
              <a:t>select</a:t>
            </a:r>
            <a:r>
              <a:rPr dirty="0">
                <a:latin typeface="Courier"/>
              </a:rPr>
              <a:t>(Date, Close)</a:t>
            </a:r>
            <a:br>
              <a:rPr dirty="0"/>
            </a:br>
            <a:r>
              <a:rPr dirty="0">
                <a:latin typeface="Courier"/>
              </a:rPr>
              <a:t>google_2015</a:t>
            </a:r>
          </a:p>
          <a:p>
            <a:pPr lvl="0" indent="0">
              <a:buNone/>
            </a:pPr>
            <a:r>
              <a:rPr dirty="0">
                <a:latin typeface="Courier"/>
              </a:rPr>
              <a:t>## # A </a:t>
            </a:r>
            <a:r>
              <a:rPr dirty="0" err="1">
                <a:latin typeface="Courier"/>
              </a:rPr>
              <a:t>tsibble</a:t>
            </a:r>
            <a:r>
              <a:rPr dirty="0">
                <a:latin typeface="Courier"/>
              </a:rPr>
              <a:t>: 252 x 2 [!]
##    Date       Close
##    &lt;date&gt;     &lt;</a:t>
            </a:r>
            <a:r>
              <a:rPr dirty="0" err="1">
                <a:latin typeface="Courier"/>
              </a:rPr>
              <a:t>dbl</a:t>
            </a:r>
            <a:r>
              <a:rPr dirty="0">
                <a:latin typeface="Courier"/>
              </a:rPr>
              <a:t>&gt;
##  1 2015-01-02  522.
##  2 2015-01-05  511.
##  3 2015-01-06  499.
##  4 2015-01-07  498.
##  5 2015-01-08  500.
##  6 2015-01-09  493.
##  7 2015-01-12  490.
##  8 2015-01-13  493.
##  9 2015-01-14  498.
## 10 2015-01-15  499.
## # … with 242 more rows</a:t>
            </a: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Google stock price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lvl="0" indent="0">
              <a:buNone/>
            </a:pPr>
            <a:r>
              <a:rPr>
                <a:latin typeface="Courier"/>
              </a:rPr>
              <a:t>google_2015 </a:t>
            </a:r>
            <a:r>
              <a:rPr>
                <a:solidFill>
                  <a:srgbClr val="4070A0"/>
                </a:solidFill>
                <a:latin typeface="Courier"/>
              </a:rPr>
              <a:t>%&gt;%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autoplot</a:t>
            </a:r>
            <a:r>
              <a:rPr>
                <a:latin typeface="Courier"/>
              </a:rPr>
              <a:t>(Close)</a:t>
            </a:r>
          </a:p>
        </p:txBody>
      </p:sp>
      <p:pic>
        <p:nvPicPr>
          <p:cNvPr id="3" name="Picture 1" descr="2-tsgraphics_files/figure-pptx/unnamed-chunk-29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12149" y="1239714"/>
            <a:ext cx="10725638" cy="5362819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t>Google stock price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" y="734190"/>
            <a:ext cx="5486400" cy="5780075"/>
          </a:xfrm>
        </p:spPr>
        <p:txBody>
          <a:bodyPr>
            <a:normAutofit fontScale="70000" lnSpcReduction="20000"/>
          </a:bodyPr>
          <a:lstStyle/>
          <a:p>
            <a:pPr lvl="0" indent="0">
              <a:buNone/>
            </a:pPr>
            <a:r>
              <a:rPr dirty="0">
                <a:latin typeface="Courier"/>
              </a:rPr>
              <a:t>google_2015 </a:t>
            </a:r>
            <a:r>
              <a:rPr dirty="0">
                <a:solidFill>
                  <a:srgbClr val="4070A0"/>
                </a:solidFill>
                <a:latin typeface="Courier"/>
              </a:rPr>
              <a:t>%&gt;%</a:t>
            </a:r>
            <a:br>
              <a:rPr dirty="0"/>
            </a:br>
            <a:r>
              <a:rPr dirty="0">
                <a:latin typeface="Courier"/>
              </a:rPr>
              <a:t>  </a:t>
            </a:r>
            <a:r>
              <a:rPr dirty="0">
                <a:solidFill>
                  <a:srgbClr val="06287E"/>
                </a:solidFill>
                <a:latin typeface="Courier"/>
              </a:rPr>
              <a:t>ACF</a:t>
            </a:r>
            <a:r>
              <a:rPr dirty="0">
                <a:latin typeface="Courier"/>
              </a:rPr>
              <a:t>(Close, </a:t>
            </a:r>
            <a:r>
              <a:rPr dirty="0" err="1">
                <a:solidFill>
                  <a:srgbClr val="7D9029"/>
                </a:solidFill>
                <a:latin typeface="Courier"/>
              </a:rPr>
              <a:t>lag_max</a:t>
            </a:r>
            <a:r>
              <a:rPr dirty="0">
                <a:solidFill>
                  <a:srgbClr val="7D9029"/>
                </a:solidFill>
                <a:latin typeface="Courier"/>
              </a:rPr>
              <a:t>=</a:t>
            </a:r>
            <a:r>
              <a:rPr dirty="0">
                <a:solidFill>
                  <a:srgbClr val="40A070"/>
                </a:solidFill>
                <a:latin typeface="Courier"/>
              </a:rPr>
              <a:t>100</a:t>
            </a:r>
            <a:r>
              <a:rPr dirty="0">
                <a:latin typeface="Courier"/>
              </a:rPr>
              <a:t>)</a:t>
            </a:r>
          </a:p>
          <a:p>
            <a:pPr lvl="0" indent="0">
              <a:buNone/>
            </a:pPr>
            <a:r>
              <a:rPr dirty="0">
                <a:latin typeface="Courier"/>
              </a:rPr>
              <a:t>## # A </a:t>
            </a:r>
            <a:r>
              <a:rPr dirty="0" err="1">
                <a:latin typeface="Courier"/>
              </a:rPr>
              <a:t>tsibble</a:t>
            </a:r>
            <a:r>
              <a:rPr dirty="0">
                <a:latin typeface="Courier"/>
              </a:rPr>
              <a:t>: 100 x 2 [1]
##      lag   </a:t>
            </a:r>
            <a:r>
              <a:rPr dirty="0" err="1">
                <a:latin typeface="Courier"/>
              </a:rPr>
              <a:t>acf</a:t>
            </a:r>
            <a:r>
              <a:rPr dirty="0">
                <a:latin typeface="Courier"/>
              </a:rPr>
              <a:t>
##    &lt;lag&gt; &lt;</a:t>
            </a:r>
            <a:r>
              <a:rPr dirty="0" err="1">
                <a:latin typeface="Courier"/>
              </a:rPr>
              <a:t>dbl</a:t>
            </a:r>
            <a:r>
              <a:rPr dirty="0">
                <a:latin typeface="Courier"/>
              </a:rPr>
              <a:t>&gt;
##  1     1 0.982
##  2     2 0.959
##  3     3 0.937
##  4     4 0.918
##  5     5 0.901
##  6     6 0.883
##  7     7 0.865
##  8     8 0.849
##  9     9 0.834
## 10    10 0.818
## # … with 90 more rows</a:t>
            </a:r>
          </a:p>
        </p:txBody>
      </p:sp>
      <p:pic>
        <p:nvPicPr>
          <p:cNvPr id="4" name="Picture 1" descr="2-tsgraphics_files/figure-pptx/unnamed-chunk-31-1.png">
            <a:extLst>
              <a:ext uri="{FF2B5EF4-FFF2-40B4-BE49-F238E27FC236}">
                <a16:creationId xmlns:a16="http://schemas.microsoft.com/office/drawing/2014/main" id="{0B58AE3D-9E02-9C40-8C83-EC1AD3731018}"/>
              </a:ext>
            </a:extLst>
          </p:cNvPr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435366" y="2979683"/>
            <a:ext cx="7756634" cy="3878317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125E2C66-494B-D0A5-7765-ADEBBF86CA19}"/>
              </a:ext>
            </a:extLst>
          </p:cNvPr>
          <p:cNvSpPr txBox="1">
            <a:spLocks/>
          </p:cNvSpPr>
          <p:nvPr/>
        </p:nvSpPr>
        <p:spPr>
          <a:xfrm>
            <a:off x="5880537" y="767656"/>
            <a:ext cx="6189095" cy="1428239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Font typeface="Arial"/>
              <a:buNone/>
            </a:pPr>
            <a:r>
              <a:rPr lang="en-US" sz="2400" dirty="0">
                <a:latin typeface="Courier"/>
              </a:rPr>
              <a:t>google_2015 </a:t>
            </a:r>
            <a:r>
              <a:rPr lang="en-US" sz="2400" dirty="0">
                <a:solidFill>
                  <a:srgbClr val="4070A0"/>
                </a:solidFill>
                <a:latin typeface="Courier"/>
              </a:rPr>
              <a:t>%&gt;%</a:t>
            </a:r>
            <a:br>
              <a:rPr lang="en-US" sz="2400" dirty="0"/>
            </a:br>
            <a:r>
              <a:rPr lang="en-US" sz="2400" dirty="0">
                <a:latin typeface="Courier"/>
              </a:rPr>
              <a:t>  </a:t>
            </a:r>
            <a:r>
              <a:rPr lang="en-US" sz="2400" dirty="0">
                <a:solidFill>
                  <a:srgbClr val="06287E"/>
                </a:solidFill>
                <a:latin typeface="Courier"/>
              </a:rPr>
              <a:t>ACF</a:t>
            </a:r>
            <a:r>
              <a:rPr lang="en-US" sz="2400" dirty="0">
                <a:latin typeface="Courier"/>
              </a:rPr>
              <a:t>(Close, </a:t>
            </a:r>
            <a:r>
              <a:rPr lang="en-US" sz="2400" dirty="0" err="1">
                <a:solidFill>
                  <a:srgbClr val="7D9029"/>
                </a:solidFill>
                <a:latin typeface="Courier"/>
              </a:rPr>
              <a:t>lag_max</a:t>
            </a:r>
            <a:r>
              <a:rPr lang="en-US" sz="2400" dirty="0">
                <a:solidFill>
                  <a:srgbClr val="7D9029"/>
                </a:solidFill>
                <a:latin typeface="Courier"/>
              </a:rPr>
              <a:t> =</a:t>
            </a:r>
            <a:r>
              <a:rPr lang="en-US" sz="2400" dirty="0">
                <a:latin typeface="Courier"/>
              </a:rPr>
              <a:t> </a:t>
            </a:r>
            <a:r>
              <a:rPr lang="en-US" sz="2400" dirty="0">
                <a:solidFill>
                  <a:srgbClr val="40A070"/>
                </a:solidFill>
                <a:latin typeface="Courier"/>
              </a:rPr>
              <a:t>100</a:t>
            </a:r>
            <a:r>
              <a:rPr lang="en-US" sz="2400" dirty="0">
                <a:latin typeface="Courier"/>
              </a:rPr>
              <a:t>) </a:t>
            </a:r>
            <a:r>
              <a:rPr lang="en-US" sz="2400" dirty="0">
                <a:solidFill>
                  <a:srgbClr val="4070A0"/>
                </a:solidFill>
                <a:latin typeface="Courier"/>
              </a:rPr>
              <a:t>%&gt;%</a:t>
            </a:r>
            <a:br>
              <a:rPr lang="en-US" sz="2400" dirty="0"/>
            </a:br>
            <a:r>
              <a:rPr lang="en-US" sz="2400" dirty="0">
                <a:latin typeface="Courier"/>
              </a:rPr>
              <a:t>  </a:t>
            </a:r>
            <a:r>
              <a:rPr lang="en-US" sz="2400" dirty="0" err="1">
                <a:solidFill>
                  <a:srgbClr val="06287E"/>
                </a:solidFill>
                <a:latin typeface="Courier"/>
              </a:rPr>
              <a:t>autoplot</a:t>
            </a:r>
            <a:r>
              <a:rPr lang="en-US" sz="2400" dirty="0">
                <a:latin typeface="Courier"/>
              </a:rPr>
              <a:t>()</a:t>
            </a: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t>Which is which?</a:t>
            </a:r>
          </a:p>
        </p:txBody>
      </p:sp>
      <p:pic>
        <p:nvPicPr>
          <p:cNvPr id="3" name="Picture 1" descr="2-tsgraphics_files/figure-pptx/unnamed-chunk-32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31076" y="845645"/>
            <a:ext cx="11300308" cy="5641808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C99F54F-BE43-E5BB-53CF-4C9C10E2C1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41268" y="0"/>
            <a:ext cx="1250731" cy="856751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bg1">
              <a:alpha val="75000"/>
            </a:schemeClr>
          </a:solidFill>
        </p:spPr>
        <p:txBody>
          <a:bodyPr/>
          <a:lstStyle/>
          <a:p>
            <a:pPr marL="0" lvl="0" indent="0">
              <a:buNone/>
            </a:pPr>
            <a:r>
              <a:t>White noise</a:t>
            </a: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 dirty="0"/>
              <a:t>White noise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2879" y="806119"/>
            <a:ext cx="5734488" cy="3606011"/>
          </a:xfrm>
        </p:spPr>
        <p:txBody>
          <a:bodyPr>
            <a:normAutofit fontScale="70000" lnSpcReduction="20000"/>
          </a:bodyPr>
          <a:lstStyle/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3100" b="0" i="0" dirty="0">
                <a:solidFill>
                  <a:srgbClr val="333333"/>
                </a:solidFill>
                <a:effectLst/>
              </a:rPr>
              <a:t>Time series that show no autocorrelation are called </a:t>
            </a:r>
            <a:r>
              <a:rPr lang="en-US" sz="3100" b="1" i="0" dirty="0">
                <a:solidFill>
                  <a:srgbClr val="333333"/>
                </a:solidFill>
                <a:effectLst/>
              </a:rPr>
              <a:t>white noise.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3100" i="0" dirty="0">
                <a:solidFill>
                  <a:srgbClr val="333333"/>
                </a:solidFill>
                <a:effectLst/>
              </a:rPr>
              <a:t>White−noise data is uncorrelated across time with zero  mean and constant variance (Technical0ly, we require1i0ndependence20as well)</a:t>
            </a:r>
          </a:p>
          <a:p>
            <a:pPr lvl="0" indent="0">
              <a:buNone/>
            </a:pPr>
            <a:endParaRPr lang="en-US" sz="1800" i="0" dirty="0">
              <a:solidFill>
                <a:srgbClr val="333333"/>
              </a:solidFill>
              <a:effectLst/>
              <a:latin typeface="Merriweather" panose="00000500000000000000" pitchFamily="2" charset="0"/>
            </a:endParaRPr>
          </a:p>
          <a:p>
            <a:pPr lvl="0" indent="0">
              <a:buNone/>
            </a:pPr>
            <a:endParaRPr lang="en-US" sz="1800" dirty="0">
              <a:solidFill>
                <a:srgbClr val="06287E"/>
              </a:solidFill>
              <a:latin typeface="Courier"/>
            </a:endParaRPr>
          </a:p>
          <a:p>
            <a:pPr lvl="0" indent="0">
              <a:buNone/>
            </a:pPr>
            <a:r>
              <a:rPr lang="en-US" sz="1800" dirty="0" err="1">
                <a:solidFill>
                  <a:srgbClr val="06287E"/>
                </a:solidFill>
                <a:latin typeface="Courier"/>
              </a:rPr>
              <a:t>set.seed</a:t>
            </a:r>
            <a:r>
              <a:rPr lang="en-US" sz="1800" dirty="0">
                <a:latin typeface="Courier"/>
              </a:rPr>
              <a:t>(</a:t>
            </a:r>
            <a:r>
              <a:rPr lang="en-US" sz="1800" dirty="0">
                <a:solidFill>
                  <a:srgbClr val="40A070"/>
                </a:solidFill>
                <a:latin typeface="Courier"/>
              </a:rPr>
              <a:t>30</a:t>
            </a:r>
            <a:r>
              <a:rPr lang="en-US" sz="1800" dirty="0">
                <a:latin typeface="Courier"/>
              </a:rPr>
              <a:t>)</a:t>
            </a:r>
            <a:br>
              <a:rPr lang="en-US" sz="1800" dirty="0"/>
            </a:br>
            <a:r>
              <a:rPr lang="en-US" sz="1800" dirty="0" err="1">
                <a:latin typeface="Courier"/>
              </a:rPr>
              <a:t>wn</a:t>
            </a:r>
            <a:r>
              <a:rPr lang="en-US" sz="1800" dirty="0">
                <a:latin typeface="Courier"/>
              </a:rPr>
              <a:t> </a:t>
            </a:r>
            <a:r>
              <a:rPr lang="en-US" sz="1800" dirty="0">
                <a:solidFill>
                  <a:srgbClr val="007020"/>
                </a:solidFill>
                <a:latin typeface="Courier"/>
              </a:rPr>
              <a:t>&lt;-</a:t>
            </a:r>
            <a:r>
              <a:rPr lang="en-US" sz="1800" dirty="0">
                <a:latin typeface="Courier"/>
              </a:rPr>
              <a:t> </a:t>
            </a:r>
            <a:r>
              <a:rPr lang="en-US" sz="1800" dirty="0" err="1">
                <a:solidFill>
                  <a:srgbClr val="06287E"/>
                </a:solidFill>
                <a:latin typeface="Courier"/>
              </a:rPr>
              <a:t>tsibble</a:t>
            </a:r>
            <a:r>
              <a:rPr lang="en-US" sz="1800" dirty="0">
                <a:latin typeface="Courier"/>
              </a:rPr>
              <a:t>(</a:t>
            </a:r>
            <a:r>
              <a:rPr lang="en-US" sz="1800" dirty="0">
                <a:solidFill>
                  <a:srgbClr val="7D9029"/>
                </a:solidFill>
                <a:latin typeface="Courier"/>
              </a:rPr>
              <a:t>t =</a:t>
            </a:r>
            <a:r>
              <a:rPr lang="en-US" sz="1800" dirty="0">
                <a:latin typeface="Courier"/>
              </a:rPr>
              <a:t> </a:t>
            </a:r>
            <a:r>
              <a:rPr lang="en-US" sz="1800" dirty="0">
                <a:solidFill>
                  <a:srgbClr val="40A070"/>
                </a:solidFill>
                <a:latin typeface="Courier"/>
              </a:rPr>
              <a:t>1</a:t>
            </a:r>
            <a:r>
              <a:rPr lang="en-US" sz="1800" dirty="0">
                <a:solidFill>
                  <a:srgbClr val="4070A0"/>
                </a:solidFill>
                <a:latin typeface="Courier"/>
              </a:rPr>
              <a:t>:</a:t>
            </a:r>
            <a:r>
              <a:rPr lang="en-US" sz="1800" dirty="0">
                <a:solidFill>
                  <a:srgbClr val="40A070"/>
                </a:solidFill>
                <a:latin typeface="Courier"/>
              </a:rPr>
              <a:t>50</a:t>
            </a:r>
            <a:r>
              <a:rPr lang="en-US" sz="1800" dirty="0">
                <a:latin typeface="Courier"/>
              </a:rPr>
              <a:t>, </a:t>
            </a:r>
            <a:r>
              <a:rPr lang="en-US" sz="1800" dirty="0">
                <a:solidFill>
                  <a:srgbClr val="7D9029"/>
                </a:solidFill>
                <a:latin typeface="Courier"/>
              </a:rPr>
              <a:t>y =</a:t>
            </a:r>
            <a:r>
              <a:rPr lang="en-US" sz="1800" dirty="0">
                <a:latin typeface="Courier"/>
              </a:rPr>
              <a:t> </a:t>
            </a:r>
            <a:r>
              <a:rPr lang="en-US" sz="1800" dirty="0" err="1">
                <a:solidFill>
                  <a:srgbClr val="06287E"/>
                </a:solidFill>
                <a:latin typeface="Courier"/>
              </a:rPr>
              <a:t>rnorm</a:t>
            </a:r>
            <a:r>
              <a:rPr lang="en-US" sz="1800" dirty="0">
                <a:latin typeface="Courier"/>
              </a:rPr>
              <a:t>(</a:t>
            </a:r>
            <a:r>
              <a:rPr lang="en-US" sz="1800" dirty="0">
                <a:solidFill>
                  <a:srgbClr val="40A070"/>
                </a:solidFill>
                <a:latin typeface="Courier"/>
              </a:rPr>
              <a:t>50</a:t>
            </a:r>
            <a:r>
              <a:rPr lang="en-US" sz="1800" dirty="0">
                <a:latin typeface="Courier"/>
              </a:rPr>
              <a:t>), </a:t>
            </a:r>
            <a:r>
              <a:rPr lang="en-US" sz="1800" dirty="0">
                <a:solidFill>
                  <a:srgbClr val="7D9029"/>
                </a:solidFill>
                <a:latin typeface="Courier"/>
              </a:rPr>
              <a:t>index =</a:t>
            </a:r>
            <a:r>
              <a:rPr lang="en-US" sz="1800" dirty="0">
                <a:latin typeface="Courier"/>
              </a:rPr>
              <a:t> t)</a:t>
            </a:r>
            <a:br>
              <a:rPr lang="en-US" sz="1800" dirty="0"/>
            </a:br>
            <a:r>
              <a:rPr lang="en-US" sz="1800" dirty="0" err="1">
                <a:latin typeface="Courier"/>
              </a:rPr>
              <a:t>wn</a:t>
            </a:r>
            <a:r>
              <a:rPr lang="en-US" sz="1800" dirty="0">
                <a:latin typeface="Courier"/>
              </a:rPr>
              <a:t> </a:t>
            </a:r>
            <a:r>
              <a:rPr lang="en-US" sz="1800" dirty="0">
                <a:solidFill>
                  <a:srgbClr val="4070A0"/>
                </a:solidFill>
                <a:latin typeface="Courier"/>
              </a:rPr>
              <a:t>%&gt;%</a:t>
            </a:r>
            <a:r>
              <a:rPr lang="en-US" sz="1800" dirty="0">
                <a:latin typeface="Courier"/>
              </a:rPr>
              <a:t> </a:t>
            </a:r>
            <a:r>
              <a:rPr lang="en-US" sz="1800" dirty="0" err="1">
                <a:solidFill>
                  <a:srgbClr val="06287E"/>
                </a:solidFill>
                <a:latin typeface="Courier"/>
              </a:rPr>
              <a:t>autoplot</a:t>
            </a:r>
            <a:r>
              <a:rPr lang="en-US" sz="1800" dirty="0">
                <a:latin typeface="Courier"/>
              </a:rPr>
              <a:t>(y)</a:t>
            </a:r>
          </a:p>
          <a:p>
            <a:pPr lvl="0" indent="0">
              <a:buNone/>
            </a:pPr>
            <a:endParaRPr lang="en-US" sz="1800" dirty="0">
              <a:latin typeface="Courier"/>
            </a:endParaRPr>
          </a:p>
          <a:p>
            <a:pPr lvl="0" indent="0">
              <a:buNone/>
            </a:pPr>
            <a:r>
              <a:rPr lang="en-US" sz="1800" dirty="0">
                <a:latin typeface="Courier"/>
              </a:rPr>
              <a:t>y %&gt;%</a:t>
            </a:r>
          </a:p>
          <a:p>
            <a:pPr lvl="0" indent="0">
              <a:buNone/>
            </a:pPr>
            <a:r>
              <a:rPr lang="en-US" sz="1800" dirty="0">
                <a:latin typeface="Courier"/>
              </a:rPr>
              <a:t>  ACF(</a:t>
            </a:r>
            <a:r>
              <a:rPr lang="en-US" sz="1800" dirty="0" err="1">
                <a:latin typeface="Courier"/>
              </a:rPr>
              <a:t>wn</a:t>
            </a:r>
            <a:r>
              <a:rPr lang="en-US" sz="1800" dirty="0">
                <a:latin typeface="Courier"/>
              </a:rPr>
              <a:t>) %&gt;%</a:t>
            </a:r>
          </a:p>
          <a:p>
            <a:pPr lvl="0" indent="0">
              <a:buNone/>
            </a:pPr>
            <a:r>
              <a:rPr lang="en-US" sz="1800" dirty="0">
                <a:latin typeface="Courier"/>
              </a:rPr>
              <a:t>  </a:t>
            </a:r>
            <a:r>
              <a:rPr lang="en-US" sz="1800" dirty="0" err="1">
                <a:latin typeface="Courier"/>
              </a:rPr>
              <a:t>autoplot</a:t>
            </a:r>
            <a:r>
              <a:rPr lang="en-US" sz="1800" dirty="0">
                <a:latin typeface="Courier"/>
              </a:rPr>
              <a:t>() + labs(title = "White noise")</a:t>
            </a:r>
          </a:p>
        </p:txBody>
      </p:sp>
      <p:pic>
        <p:nvPicPr>
          <p:cNvPr id="3" name="Picture 1" descr="2-tsgraphics_files/figure-pptx/wn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917367" y="711525"/>
            <a:ext cx="6091754" cy="3045877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5632935-E378-9325-FF98-7FE77A00B2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2844" y="4943475"/>
            <a:ext cx="6400800" cy="1914525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ED8BCD8-2F5E-D202-C735-28905290C9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878" y="4729655"/>
            <a:ext cx="6044501" cy="2071548"/>
          </a:xfrm>
        </p:spPr>
        <p:txBody>
          <a:bodyPr>
            <a:normAutofit fontScale="70000" lnSpcReduction="20000"/>
          </a:bodyPr>
          <a:lstStyle/>
          <a:p>
            <a:pPr marL="0" lvl="0" indent="0">
              <a:buNone/>
            </a:pPr>
            <a:endParaRPr dirty="0"/>
          </a:p>
          <a:p>
            <a:pPr lvl="0"/>
            <a:r>
              <a:rPr dirty="0"/>
              <a:t>Sample autocorrelations for white noise series.</a:t>
            </a:r>
          </a:p>
          <a:p>
            <a:pPr lvl="0"/>
            <a:r>
              <a:rPr dirty="0"/>
              <a:t>Expect each autocorrelation to be close to zero.</a:t>
            </a:r>
          </a:p>
          <a:p>
            <a:pPr lvl="0"/>
            <a:r>
              <a:rPr dirty="0"/>
              <a:t>Blue lines show 95% critical values.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FED1A99-7B83-AC8C-D279-287AB2BD50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984009"/>
            <a:ext cx="5983184" cy="732858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t>Sampling distribution of autocorrelations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lvl="0" indent="0">
                  <a:buNone/>
                </a:pPr>
                <a:r>
                  <a:rPr dirty="0"/>
                  <a:t>Sampling distribution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dirty="0"/>
                  <a:t> for white noise data is asymptotically N(0,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1</m:t>
                    </m:r>
                    <m:r>
                      <a:rPr>
                        <a:latin typeface="Cambria Math" panose="02040503050406030204" pitchFamily="18" charset="0"/>
                      </a:rPr>
                      <m:t>/</m:t>
                    </m:r>
                    <m:r>
                      <a:rPr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dirty="0"/>
                  <a:t>)</a:t>
                </a:r>
                <a:r>
                  <a:rPr lang="en-US" dirty="0"/>
                  <a:t>, where T is the length of the time series.</a:t>
                </a:r>
                <a:endParaRPr dirty="0"/>
              </a:p>
              <a:p>
                <a:pPr lvl="0"/>
                <a:r>
                  <a:rPr dirty="0"/>
                  <a:t>95% of all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dirty="0"/>
                  <a:t> for white noise must lie within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±</m:t>
                    </m:r>
                    <m:r>
                      <a:rPr>
                        <a:latin typeface="Cambria Math" panose="02040503050406030204" pitchFamily="18" charset="0"/>
                      </a:rPr>
                      <m:t>1</m:t>
                    </m:r>
                    <m:r>
                      <a:rPr>
                        <a:latin typeface="Cambria Math" panose="02040503050406030204" pitchFamily="18" charset="0"/>
                      </a:rPr>
                      <m:t>.</m:t>
                    </m:r>
                    <m:r>
                      <a:rPr>
                        <a:latin typeface="Cambria Math" panose="02040503050406030204" pitchFamily="18" charset="0"/>
                      </a:rPr>
                      <m:t>96</m:t>
                    </m:r>
                    <m:r>
                      <a:rPr>
                        <a:latin typeface="Cambria Math" panose="02040503050406030204" pitchFamily="18" charset="0"/>
                      </a:rPr>
                      <m:t>/</m:t>
                    </m:r>
                    <m:rad>
                      <m:rad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rad>
                  </m:oMath>
                </a14:m>
                <a:r>
                  <a:rPr dirty="0"/>
                  <a:t>.</a:t>
                </a:r>
              </a:p>
              <a:p>
                <a:pPr lvl="0"/>
                <a:r>
                  <a:rPr dirty="0"/>
                  <a:t>If this is not the case, the series is probably not WN.</a:t>
                </a:r>
              </a:p>
              <a:p>
                <a:pPr lvl="0"/>
                <a:r>
                  <a:rPr dirty="0"/>
                  <a:t>Common to plot lines at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±</m:t>
                    </m:r>
                    <m:r>
                      <a:rPr>
                        <a:latin typeface="Cambria Math" panose="02040503050406030204" pitchFamily="18" charset="0"/>
                      </a:rPr>
                      <m:t>1</m:t>
                    </m:r>
                    <m:r>
                      <a:rPr>
                        <a:latin typeface="Cambria Math" panose="02040503050406030204" pitchFamily="18" charset="0"/>
                      </a:rPr>
                      <m:t>.</m:t>
                    </m:r>
                    <m:r>
                      <a:rPr>
                        <a:latin typeface="Cambria Math" panose="02040503050406030204" pitchFamily="18" charset="0"/>
                      </a:rPr>
                      <m:t>96</m:t>
                    </m:r>
                    <m:r>
                      <a:rPr>
                        <a:latin typeface="Cambria Math" panose="02040503050406030204" pitchFamily="18" charset="0"/>
                      </a:rPr>
                      <m:t>/</m:t>
                    </m:r>
                    <m:rad>
                      <m:rad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rad>
                  </m:oMath>
                </a14:m>
                <a:r>
                  <a:rPr dirty="0"/>
                  <a:t> when plotting ACF. These are the </a:t>
                </a:r>
                <a:r>
                  <a:rPr lang="en-US" b="1" dirty="0"/>
                  <a:t>critical values</a:t>
                </a:r>
                <a:r>
                  <a:rPr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771" t="-12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Example: Pigs slaughtered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lvl="0" indent="0">
              <a:buNone/>
            </a:pPr>
            <a:r>
              <a:rPr>
                <a:latin typeface="Courier"/>
              </a:rPr>
              <a:t>pigs </a:t>
            </a:r>
            <a:r>
              <a:rPr>
                <a:solidFill>
                  <a:srgbClr val="007020"/>
                </a:solidFill>
                <a:latin typeface="Courier"/>
              </a:rPr>
              <a:t>&lt;-</a:t>
            </a:r>
            <a:r>
              <a:rPr>
                <a:latin typeface="Courier"/>
              </a:rPr>
              <a:t> aus_livestock </a:t>
            </a:r>
            <a:r>
              <a:rPr>
                <a:solidFill>
                  <a:srgbClr val="4070A0"/>
                </a:solidFill>
                <a:latin typeface="Courier"/>
              </a:rPr>
              <a:t>%&gt;%</a:t>
            </a:r>
            <a:br/>
            <a:r>
              <a:rPr>
                <a:latin typeface="Courier"/>
              </a:rPr>
              <a:t>  </a:t>
            </a:r>
            <a:r>
              <a:rPr>
                <a:solidFill>
                  <a:srgbClr val="06287E"/>
                </a:solidFill>
                <a:latin typeface="Courier"/>
              </a:rPr>
              <a:t>filter</a:t>
            </a:r>
            <a:r>
              <a:rPr>
                <a:latin typeface="Courier"/>
              </a:rPr>
              <a:t>(State </a:t>
            </a:r>
            <a:r>
              <a:rPr>
                <a:solidFill>
                  <a:srgbClr val="4070A0"/>
                </a:solidFill>
                <a:latin typeface="Courier"/>
              </a:rPr>
              <a:t>==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70A0"/>
                </a:solidFill>
                <a:latin typeface="Courier"/>
              </a:rPr>
              <a:t>"Victoria"</a:t>
            </a:r>
            <a:r>
              <a:rPr>
                <a:latin typeface="Courier"/>
              </a:rPr>
              <a:t>, Animal </a:t>
            </a:r>
            <a:r>
              <a:rPr>
                <a:solidFill>
                  <a:srgbClr val="4070A0"/>
                </a:solidFill>
                <a:latin typeface="Courier"/>
              </a:rPr>
              <a:t>==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70A0"/>
                </a:solidFill>
                <a:latin typeface="Courier"/>
              </a:rPr>
              <a:t>"Pigs"</a:t>
            </a:r>
            <a:r>
              <a:rPr>
                <a:latin typeface="Courier"/>
              </a:rPr>
              <a:t>, </a:t>
            </a:r>
            <a:r>
              <a:rPr>
                <a:solidFill>
                  <a:srgbClr val="06287E"/>
                </a:solidFill>
                <a:latin typeface="Courier"/>
              </a:rPr>
              <a:t>year</a:t>
            </a:r>
            <a:r>
              <a:rPr>
                <a:latin typeface="Courier"/>
              </a:rPr>
              <a:t>(Month) </a:t>
            </a:r>
            <a:r>
              <a:rPr>
                <a:solidFill>
                  <a:srgbClr val="4070A0"/>
                </a:solidFill>
                <a:latin typeface="Courier"/>
              </a:rPr>
              <a:t>&gt;=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A070"/>
                </a:solidFill>
                <a:latin typeface="Courier"/>
              </a:rPr>
              <a:t>2014</a:t>
            </a:r>
            <a:r>
              <a:rPr>
                <a:latin typeface="Courier"/>
              </a:rPr>
              <a:t>)</a:t>
            </a:r>
            <a:br/>
            <a:r>
              <a:rPr>
                <a:latin typeface="Courier"/>
              </a:rPr>
              <a:t>pigs </a:t>
            </a:r>
            <a:r>
              <a:rPr>
                <a:solidFill>
                  <a:srgbClr val="4070A0"/>
                </a:solidFill>
                <a:latin typeface="Courier"/>
              </a:rPr>
              <a:t>%&gt;%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autoplot</a:t>
            </a:r>
            <a:r>
              <a:rPr>
                <a:latin typeface="Courier"/>
              </a:rPr>
              <a:t>(Count</a:t>
            </a:r>
            <a:r>
              <a:rPr>
                <a:solidFill>
                  <a:srgbClr val="4070A0"/>
                </a:solidFill>
                <a:latin typeface="Courier"/>
              </a:rPr>
              <a:t>/</a:t>
            </a:r>
            <a:r>
              <a:rPr>
                <a:solidFill>
                  <a:srgbClr val="40A070"/>
                </a:solidFill>
                <a:latin typeface="Courier"/>
              </a:rPr>
              <a:t>1e3</a:t>
            </a:r>
            <a:r>
              <a:rPr>
                <a:latin typeface="Courier"/>
              </a:rPr>
              <a:t>) </a:t>
            </a:r>
            <a:r>
              <a:rPr>
                <a:solidFill>
                  <a:srgbClr val="4070A0"/>
                </a:solidFill>
                <a:latin typeface="Courier"/>
              </a:rPr>
              <a:t>+</a:t>
            </a:r>
            <a:br/>
            <a:r>
              <a:rPr>
                <a:latin typeface="Courier"/>
              </a:rPr>
              <a:t>  </a:t>
            </a:r>
            <a:r>
              <a:rPr>
                <a:solidFill>
                  <a:srgbClr val="06287E"/>
                </a:solidFill>
                <a:latin typeface="Courier"/>
              </a:rPr>
              <a:t>labs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y 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70A0"/>
                </a:solidFill>
                <a:latin typeface="Courier"/>
              </a:rPr>
              <a:t>"Thousands"</a:t>
            </a:r>
            <a:r>
              <a:rPr>
                <a:latin typeface="Courier"/>
              </a:rPr>
              <a:t>, </a:t>
            </a:r>
            <a:r>
              <a:rPr>
                <a:solidFill>
                  <a:srgbClr val="7D9029"/>
                </a:solidFill>
                <a:latin typeface="Courier"/>
              </a:rPr>
              <a:t>title 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70A0"/>
                </a:solidFill>
                <a:latin typeface="Courier"/>
              </a:rPr>
              <a:t>"Number of pigs slaughtered in Victoria"</a:t>
            </a:r>
            <a:r>
              <a:rPr>
                <a:latin typeface="Courier"/>
              </a:rPr>
              <a:t>)</a:t>
            </a:r>
          </a:p>
        </p:txBody>
      </p:sp>
      <p:pic>
        <p:nvPicPr>
          <p:cNvPr id="3" name="Picture 1" descr="2-tsgraphics_files/figure-pptx/unnamed-chunk-34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2195895"/>
            <a:ext cx="11380487" cy="4395076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t>The </a:t>
            </a:r>
            <a:r>
              <a:rPr>
                <a:latin typeface="Courier"/>
              </a:rPr>
              <a:t>tsibble</a:t>
            </a:r>
            <a:r>
              <a:t> index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lvl="0" indent="0">
              <a:spcBef>
                <a:spcPts val="3000"/>
              </a:spcBef>
              <a:buNone/>
            </a:pPr>
            <a:r>
              <a:rPr b="1" dirty="0"/>
              <a:t>Example</a:t>
            </a:r>
          </a:p>
          <a:p>
            <a:pPr lvl="0" indent="0">
              <a:buNone/>
            </a:pPr>
            <a:r>
              <a:rPr dirty="0" err="1">
                <a:latin typeface="Courier"/>
              </a:rPr>
              <a:t>mydata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 err="1">
                <a:solidFill>
                  <a:srgbClr val="06287E"/>
                </a:solidFill>
                <a:latin typeface="Courier"/>
              </a:rPr>
              <a:t>tsibble</a:t>
            </a:r>
            <a:r>
              <a:rPr dirty="0">
                <a:latin typeface="Courier"/>
              </a:rPr>
              <a:t>(</a:t>
            </a:r>
            <a:br>
              <a:rPr dirty="0"/>
            </a:br>
            <a:r>
              <a:rPr dirty="0">
                <a:latin typeface="Courier"/>
              </a:rPr>
              <a:t>    </a:t>
            </a:r>
            <a:r>
              <a:rPr dirty="0">
                <a:solidFill>
                  <a:srgbClr val="7D9029"/>
                </a:solidFill>
                <a:latin typeface="Courier"/>
              </a:rPr>
              <a:t>year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A070"/>
                </a:solidFill>
                <a:latin typeface="Courier"/>
              </a:rPr>
              <a:t>2012</a:t>
            </a:r>
            <a:r>
              <a:rPr dirty="0">
                <a:solidFill>
                  <a:srgbClr val="4070A0"/>
                </a:solidFill>
                <a:latin typeface="Courier"/>
              </a:rPr>
              <a:t>:</a:t>
            </a:r>
            <a:r>
              <a:rPr dirty="0">
                <a:solidFill>
                  <a:srgbClr val="40A070"/>
                </a:solidFill>
                <a:latin typeface="Courier"/>
              </a:rPr>
              <a:t>2016</a:t>
            </a:r>
            <a:r>
              <a:rPr dirty="0">
                <a:latin typeface="Courier"/>
              </a:rPr>
              <a:t>,</a:t>
            </a:r>
            <a:br>
              <a:rPr dirty="0"/>
            </a:br>
            <a:r>
              <a:rPr dirty="0">
                <a:latin typeface="Courier"/>
              </a:rPr>
              <a:t>    </a:t>
            </a:r>
            <a:r>
              <a:rPr dirty="0">
                <a:solidFill>
                  <a:srgbClr val="7D9029"/>
                </a:solidFill>
                <a:latin typeface="Courier"/>
              </a:rPr>
              <a:t>y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6287E"/>
                </a:solidFill>
                <a:latin typeface="Courier"/>
              </a:rPr>
              <a:t>c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A070"/>
                </a:solidFill>
                <a:latin typeface="Courier"/>
              </a:rPr>
              <a:t>123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A070"/>
                </a:solidFill>
                <a:latin typeface="Courier"/>
              </a:rPr>
              <a:t>39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A070"/>
                </a:solidFill>
                <a:latin typeface="Courier"/>
              </a:rPr>
              <a:t>78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A070"/>
                </a:solidFill>
                <a:latin typeface="Courier"/>
              </a:rPr>
              <a:t>52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A070"/>
                </a:solidFill>
                <a:latin typeface="Courier"/>
              </a:rPr>
              <a:t>110</a:t>
            </a:r>
            <a:r>
              <a:rPr dirty="0">
                <a:latin typeface="Courier"/>
              </a:rPr>
              <a:t>),</a:t>
            </a:r>
            <a:br>
              <a:rPr dirty="0"/>
            </a:br>
            <a:r>
              <a:rPr dirty="0">
                <a:latin typeface="Courier"/>
              </a:rPr>
              <a:t>    </a:t>
            </a:r>
            <a:r>
              <a:rPr dirty="0">
                <a:solidFill>
                  <a:srgbClr val="7D9029"/>
                </a:solidFill>
                <a:latin typeface="Courier"/>
              </a:rPr>
              <a:t>index =</a:t>
            </a:r>
            <a:r>
              <a:rPr dirty="0">
                <a:latin typeface="Courier"/>
              </a:rPr>
              <a:t> year</a:t>
            </a:r>
            <a:br>
              <a:rPr dirty="0"/>
            </a:br>
            <a:r>
              <a:rPr dirty="0">
                <a:latin typeface="Courier"/>
              </a:rPr>
              <a:t>)</a:t>
            </a:r>
            <a:br>
              <a:rPr dirty="0"/>
            </a:br>
            <a:r>
              <a:rPr dirty="0" err="1">
                <a:latin typeface="Courier"/>
              </a:rPr>
              <a:t>mydata</a:t>
            </a:r>
            <a:endParaRPr dirty="0">
              <a:latin typeface="Courier"/>
            </a:endParaRPr>
          </a:p>
          <a:p>
            <a:pPr lvl="0" indent="0">
              <a:buNone/>
            </a:pPr>
            <a:r>
              <a:rPr dirty="0">
                <a:latin typeface="Courier"/>
              </a:rPr>
              <a:t>## # A </a:t>
            </a:r>
            <a:r>
              <a:rPr dirty="0" err="1">
                <a:latin typeface="Courier"/>
              </a:rPr>
              <a:t>tsibble</a:t>
            </a:r>
            <a:r>
              <a:rPr dirty="0">
                <a:latin typeface="Courier"/>
              </a:rPr>
              <a:t>: 5 x 2 [1Y]
##    year     y
##   &lt;int&gt; &lt;</a:t>
            </a:r>
            <a:r>
              <a:rPr dirty="0" err="1">
                <a:latin typeface="Courier"/>
              </a:rPr>
              <a:t>dbl</a:t>
            </a:r>
            <a:r>
              <a:rPr dirty="0">
                <a:latin typeface="Courier"/>
              </a:rPr>
              <a:t>&gt;
## 1  2012   123
## 2  2013    39
## 3  2014    78
## 4  2015    52
## 5  2016   110</a:t>
            </a: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Example: Pigs slaughtered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lvl="0" indent="0">
              <a:buNone/>
            </a:pPr>
            <a:r>
              <a:rPr>
                <a:latin typeface="Courier"/>
              </a:rPr>
              <a:t>pigs </a:t>
            </a:r>
            <a:r>
              <a:rPr>
                <a:solidFill>
                  <a:srgbClr val="4070A0"/>
                </a:solidFill>
                <a:latin typeface="Courier"/>
              </a:rPr>
              <a:t>%&gt;%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ACF</a:t>
            </a:r>
            <a:r>
              <a:rPr>
                <a:latin typeface="Courier"/>
              </a:rPr>
              <a:t>(Count) </a:t>
            </a:r>
            <a:r>
              <a:rPr>
                <a:solidFill>
                  <a:srgbClr val="4070A0"/>
                </a:solidFill>
                <a:latin typeface="Courier"/>
              </a:rPr>
              <a:t>%&gt;%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autoplot</a:t>
            </a:r>
            <a:r>
              <a:rPr>
                <a:latin typeface="Courier"/>
              </a:rPr>
              <a:t>()</a:t>
            </a:r>
          </a:p>
        </p:txBody>
      </p:sp>
      <p:pic>
        <p:nvPicPr>
          <p:cNvPr id="3" name="Picture 1" descr="2-tsgraphics_files/figure-pptx/unnamed-chunk-35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6127" y="1271969"/>
            <a:ext cx="11058465" cy="5529233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t>Example: Pigs slaughtered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0" indent="0">
              <a:buNone/>
            </a:pPr>
            <a:r>
              <a:t>Monthly total number of pigs slaughtered in the state of Victoria, Australia, from January 2014 through December 2018 (Source: Australian Bureau of Statistics.)</a:t>
            </a:r>
          </a:p>
          <a:p>
            <a:pPr lvl="0"/>
            <a:r>
              <a:t>Difficult to detect pattern in time plot.</a:t>
            </a:r>
          </a:p>
          <a:p>
            <a:pPr lvl="0"/>
            <a:r>
              <a:t>ACF shows significant autocorrelation for lag 2 and 12.</a:t>
            </a:r>
          </a:p>
          <a:p>
            <a:pPr lvl="0"/>
            <a:r>
              <a:t>Indicate some slight seasonality.</a:t>
            </a:r>
          </a:p>
          <a:p>
            <a:pPr marL="0" lvl="0" indent="0">
              <a:buNone/>
            </a:pPr>
            <a:r>
              <a:t>These show the series is </a:t>
            </a:r>
            <a:r>
              <a:rPr b="1"/>
              <a:t>not a white noise series</a:t>
            </a:r>
            <a:r>
              <a:t>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rPr dirty="0"/>
              <a:t>The </a:t>
            </a:r>
            <a:r>
              <a:rPr dirty="0" err="1">
                <a:latin typeface="Courier"/>
              </a:rPr>
              <a:t>tsibble</a:t>
            </a:r>
            <a:r>
              <a:rPr dirty="0"/>
              <a:t> index</a:t>
            </a:r>
            <a:r>
              <a:rPr lang="en-US" dirty="0"/>
              <a:t>: </a:t>
            </a:r>
            <a:r>
              <a:rPr lang="en-US" dirty="0" err="1"/>
              <a:t>Convertion</a:t>
            </a:r>
            <a:r>
              <a:rPr lang="en-US" dirty="0"/>
              <a:t> from Tibble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lvl="0" indent="0">
              <a:spcBef>
                <a:spcPts val="3000"/>
              </a:spcBef>
              <a:buNone/>
            </a:pPr>
            <a:r>
              <a:rPr b="1" dirty="0"/>
              <a:t>Example</a:t>
            </a:r>
          </a:p>
          <a:p>
            <a:pPr lvl="0" indent="0">
              <a:buNone/>
            </a:pPr>
            <a:r>
              <a:rPr dirty="0" err="1">
                <a:latin typeface="Courier"/>
              </a:rPr>
              <a:t>mydata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 err="1">
                <a:solidFill>
                  <a:srgbClr val="06287E"/>
                </a:solidFill>
                <a:latin typeface="Courier"/>
              </a:rPr>
              <a:t>tibble</a:t>
            </a:r>
            <a:r>
              <a:rPr dirty="0">
                <a:latin typeface="Courier"/>
              </a:rPr>
              <a:t>(</a:t>
            </a:r>
            <a:br>
              <a:rPr dirty="0"/>
            </a:br>
            <a:r>
              <a:rPr dirty="0">
                <a:latin typeface="Courier"/>
              </a:rPr>
              <a:t>    </a:t>
            </a:r>
            <a:r>
              <a:rPr dirty="0">
                <a:solidFill>
                  <a:srgbClr val="7D9029"/>
                </a:solidFill>
                <a:latin typeface="Courier"/>
              </a:rPr>
              <a:t>year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A070"/>
                </a:solidFill>
                <a:latin typeface="Courier"/>
              </a:rPr>
              <a:t>2012</a:t>
            </a:r>
            <a:r>
              <a:rPr dirty="0">
                <a:solidFill>
                  <a:srgbClr val="4070A0"/>
                </a:solidFill>
                <a:latin typeface="Courier"/>
              </a:rPr>
              <a:t>:</a:t>
            </a:r>
            <a:r>
              <a:rPr dirty="0">
                <a:solidFill>
                  <a:srgbClr val="40A070"/>
                </a:solidFill>
                <a:latin typeface="Courier"/>
              </a:rPr>
              <a:t>2016</a:t>
            </a:r>
            <a:r>
              <a:rPr dirty="0">
                <a:latin typeface="Courier"/>
              </a:rPr>
              <a:t>,</a:t>
            </a:r>
            <a:br>
              <a:rPr dirty="0"/>
            </a:br>
            <a:r>
              <a:rPr dirty="0">
                <a:latin typeface="Courier"/>
              </a:rPr>
              <a:t>    </a:t>
            </a:r>
            <a:r>
              <a:rPr dirty="0">
                <a:solidFill>
                  <a:srgbClr val="7D9029"/>
                </a:solidFill>
                <a:latin typeface="Courier"/>
              </a:rPr>
              <a:t>y =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6287E"/>
                </a:solidFill>
                <a:latin typeface="Courier"/>
              </a:rPr>
              <a:t>c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A070"/>
                </a:solidFill>
                <a:latin typeface="Courier"/>
              </a:rPr>
              <a:t>123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A070"/>
                </a:solidFill>
                <a:latin typeface="Courier"/>
              </a:rPr>
              <a:t>39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A070"/>
                </a:solidFill>
                <a:latin typeface="Courier"/>
              </a:rPr>
              <a:t>78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A070"/>
                </a:solidFill>
                <a:latin typeface="Courier"/>
              </a:rPr>
              <a:t>52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A070"/>
                </a:solidFill>
                <a:latin typeface="Courier"/>
              </a:rPr>
              <a:t>110</a:t>
            </a:r>
            <a:r>
              <a:rPr dirty="0">
                <a:latin typeface="Courier"/>
              </a:rPr>
              <a:t>)</a:t>
            </a:r>
            <a:br>
              <a:rPr dirty="0"/>
            </a:br>
            <a:r>
              <a:rPr dirty="0">
                <a:latin typeface="Courier"/>
              </a:rPr>
              <a:t>  ) </a:t>
            </a:r>
            <a:r>
              <a:rPr dirty="0">
                <a:solidFill>
                  <a:srgbClr val="4070A0"/>
                </a:solidFill>
                <a:latin typeface="Courier"/>
              </a:rPr>
              <a:t>%&gt;%</a:t>
            </a:r>
            <a:br>
              <a:rPr dirty="0"/>
            </a:br>
            <a:r>
              <a:rPr dirty="0">
                <a:latin typeface="Courier"/>
              </a:rPr>
              <a:t>  </a:t>
            </a:r>
            <a:r>
              <a:rPr dirty="0" err="1">
                <a:solidFill>
                  <a:srgbClr val="06287E"/>
                </a:solidFill>
                <a:latin typeface="Courier"/>
              </a:rPr>
              <a:t>as_tsibble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7D9029"/>
                </a:solidFill>
                <a:latin typeface="Courier"/>
              </a:rPr>
              <a:t>index =</a:t>
            </a:r>
            <a:r>
              <a:rPr dirty="0">
                <a:latin typeface="Courier"/>
              </a:rPr>
              <a:t> year)</a:t>
            </a:r>
            <a:br>
              <a:rPr dirty="0"/>
            </a:br>
            <a:r>
              <a:rPr dirty="0" err="1">
                <a:latin typeface="Courier"/>
              </a:rPr>
              <a:t>mydata</a:t>
            </a:r>
            <a:endParaRPr dirty="0">
              <a:latin typeface="Courier"/>
            </a:endParaRPr>
          </a:p>
          <a:p>
            <a:pPr lvl="0" indent="0">
              <a:buNone/>
            </a:pPr>
            <a:r>
              <a:rPr dirty="0">
                <a:latin typeface="Courier"/>
              </a:rPr>
              <a:t>## # A </a:t>
            </a:r>
            <a:r>
              <a:rPr dirty="0" err="1">
                <a:latin typeface="Courier"/>
              </a:rPr>
              <a:t>tsibble</a:t>
            </a:r>
            <a:r>
              <a:rPr dirty="0">
                <a:latin typeface="Courier"/>
              </a:rPr>
              <a:t>: 5 x 2 [1Y]
##    year     y
##   &lt;int&gt; &lt;</a:t>
            </a:r>
            <a:r>
              <a:rPr dirty="0" err="1">
                <a:latin typeface="Courier"/>
              </a:rPr>
              <a:t>dbl</a:t>
            </a:r>
            <a:r>
              <a:rPr dirty="0">
                <a:latin typeface="Courier"/>
              </a:rPr>
              <a:t>&gt;
## 1  2012   123
## 2  2013    39
## 3  2014    78
## 4  2015    52
## 5  2016   110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8B689B-01F6-19DB-C250-9C1F24D51074}"/>
              </a:ext>
            </a:extLst>
          </p:cNvPr>
          <p:cNvSpPr txBox="1"/>
          <p:nvPr/>
        </p:nvSpPr>
        <p:spPr>
          <a:xfrm>
            <a:off x="334155" y="4655066"/>
            <a:ext cx="232437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06287E"/>
                </a:solidFill>
                <a:latin typeface="Courier"/>
              </a:rPr>
              <a:t>tibble</a:t>
            </a:r>
            <a:r>
              <a:rPr lang="en-US" dirty="0">
                <a:solidFill>
                  <a:srgbClr val="06287E"/>
                </a:solidFill>
                <a:latin typeface="Courier"/>
              </a:rPr>
              <a:t> </a:t>
            </a:r>
            <a:r>
              <a:rPr lang="en-US" dirty="0">
                <a:latin typeface="Courier"/>
              </a:rPr>
              <a:t>is newer replacement of </a:t>
            </a:r>
            <a:r>
              <a:rPr lang="en-US" dirty="0" err="1">
                <a:latin typeface="Courier"/>
              </a:rPr>
              <a:t>Data.Frame</a:t>
            </a:r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emplate3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template3</Template>
  <TotalTime>315</TotalTime>
  <Words>5516</Words>
  <Application>Microsoft Office PowerPoint</Application>
  <PresentationFormat>Widescreen</PresentationFormat>
  <Paragraphs>387</Paragraphs>
  <Slides>81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81</vt:i4>
      </vt:variant>
    </vt:vector>
  </HeadingPairs>
  <TitlesOfParts>
    <vt:vector size="91" baseType="lpstr">
      <vt:lpstr>Arial</vt:lpstr>
      <vt:lpstr>Calibri</vt:lpstr>
      <vt:lpstr>Cambria Math</vt:lpstr>
      <vt:lpstr>Carlito</vt:lpstr>
      <vt:lpstr>Courier</vt:lpstr>
      <vt:lpstr>Courier New</vt:lpstr>
      <vt:lpstr>Merriweather</vt:lpstr>
      <vt:lpstr>Microsoft Sans Serif</vt:lpstr>
      <vt:lpstr>Tahoma</vt:lpstr>
      <vt:lpstr>template3</vt:lpstr>
      <vt:lpstr>EAS509: Part 2. Time Series Analysis and Forecasting</vt:lpstr>
      <vt:lpstr>Outline</vt:lpstr>
      <vt:lpstr>Time series in R</vt:lpstr>
      <vt:lpstr>Time Series Data</vt:lpstr>
      <vt:lpstr>tsibble objects</vt:lpstr>
      <vt:lpstr>tsibble objects</vt:lpstr>
      <vt:lpstr>tsibble objects</vt:lpstr>
      <vt:lpstr>The tsibble index</vt:lpstr>
      <vt:lpstr>The tsibble index: Convertion from Tibble</vt:lpstr>
      <vt:lpstr>The tsibble index: Convertion from Tibble</vt:lpstr>
      <vt:lpstr>The tsibble index</vt:lpstr>
      <vt:lpstr>Example: Australian prison population</vt:lpstr>
      <vt:lpstr>Read a csv file and convert to a tsibble</vt:lpstr>
      <vt:lpstr>Read a csv file and convert to a tsibble</vt:lpstr>
      <vt:lpstr>Read a csv file and convert to a tsibble</vt:lpstr>
      <vt:lpstr>Read a csv file and convert to a tsibble</vt:lpstr>
      <vt:lpstr>Example: Australian pharmaceutical sales</vt:lpstr>
      <vt:lpstr>Australian Pharmaceutical Benefits Scheme</vt:lpstr>
      <vt:lpstr>Working with tsibble objects</vt:lpstr>
      <vt:lpstr>Working with tsibble objects</vt:lpstr>
      <vt:lpstr>Working with tsibble objects</vt:lpstr>
      <vt:lpstr>Working with tsibble objects</vt:lpstr>
      <vt:lpstr>Working with tsibble objects</vt:lpstr>
      <vt:lpstr>Time plots</vt:lpstr>
      <vt:lpstr>Time plots: Antidiabetic drug sales</vt:lpstr>
      <vt:lpstr>Ansett airlines</vt:lpstr>
      <vt:lpstr>Ansett airlines</vt:lpstr>
      <vt:lpstr>Ansett airlines</vt:lpstr>
      <vt:lpstr>Time Series Patterns</vt:lpstr>
      <vt:lpstr>Time series patterns</vt:lpstr>
      <vt:lpstr>Time series patterns</vt:lpstr>
      <vt:lpstr>Time series patterns</vt:lpstr>
      <vt:lpstr>Time series patterns</vt:lpstr>
      <vt:lpstr>Time series patterns</vt:lpstr>
      <vt:lpstr>Time series components</vt:lpstr>
      <vt:lpstr>Seasonal and subseries plots</vt:lpstr>
      <vt:lpstr>Seasonal plots</vt:lpstr>
      <vt:lpstr>Seasonal plots</vt:lpstr>
      <vt:lpstr>Seasonal subseries plots</vt:lpstr>
      <vt:lpstr>Quarterly Australian Beer Production</vt:lpstr>
      <vt:lpstr>Quarterly Australian Beer Production</vt:lpstr>
      <vt:lpstr>Quarterly Australian Beer Production</vt:lpstr>
      <vt:lpstr>Multiple seasonal periods</vt:lpstr>
      <vt:lpstr>Multiple seasonal periods</vt:lpstr>
      <vt:lpstr>Multiple seasonal periods</vt:lpstr>
      <vt:lpstr>Multiple seasonal periods</vt:lpstr>
      <vt:lpstr>Australian holidays</vt:lpstr>
      <vt:lpstr>Australian holidays</vt:lpstr>
      <vt:lpstr>Seasonal plots</vt:lpstr>
      <vt:lpstr>Seasonal subseries plots</vt:lpstr>
      <vt:lpstr>Lag plots and autocorrelation</vt:lpstr>
      <vt:lpstr>Example: Beer production</vt:lpstr>
      <vt:lpstr>Lagged scatterplots</vt:lpstr>
      <vt:lpstr>Example: Beer production</vt:lpstr>
      <vt:lpstr>Lagged scatterplots and Autocorrelation</vt:lpstr>
      <vt:lpstr>Autocorrelation</vt:lpstr>
      <vt:lpstr>Autocorrelation</vt:lpstr>
      <vt:lpstr>Autocorrelation</vt:lpstr>
      <vt:lpstr>Autocorrelation</vt:lpstr>
      <vt:lpstr>Trend and seasonality in ACF plots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US retail trade employment</vt:lpstr>
      <vt:lpstr>US retail trade employment</vt:lpstr>
      <vt:lpstr>Google stock price</vt:lpstr>
      <vt:lpstr>Google stock price</vt:lpstr>
      <vt:lpstr>Google stock price</vt:lpstr>
      <vt:lpstr>Which is which?</vt:lpstr>
      <vt:lpstr>White noise</vt:lpstr>
      <vt:lpstr>White noise</vt:lpstr>
      <vt:lpstr>Sampling distribution of autocorrelations</vt:lpstr>
      <vt:lpstr>Example: Pigs slaughtered</vt:lpstr>
      <vt:lpstr>Example: Pigs slaughtered</vt:lpstr>
      <vt:lpstr>Example: Pigs slaughtered</vt:lpstr>
    </vt:vector>
  </TitlesOfParts>
  <LinksUpToDate>false</LinksUpToDate>
  <SharedDoc>false</SharedDoc>
  <HyperlinksChanged>false</HyperlinksChanged>
  <AppVersion>16.0000</AppVersion>
</Properties>
</file>

<file path=docProps/app0.xml><?xml version="1.0" encoding="utf-8"?>
<Properties xmlns="http://schemas.openxmlformats.org/officeDocument/2006/extended-properties" xmlns:vt="http://schemas.openxmlformats.org/officeDocument/2006/docPropsVTypes">
  <TotalTime>24</TotalTime>
  <Words>214</Words>
  <Application>Microsoft Office PowerPoint</Application>
  <PresentationFormat>Widescreen</PresentationFormat>
  <Paragraphs>31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Cambria Math</vt:lpstr>
      <vt:lpstr>Courier</vt:lpstr>
      <vt:lpstr>Office Theme</vt:lpstr>
      <vt:lpstr>EAS509 Section 2: Time Series Analysis and Forecast</vt:lpstr>
      <vt:lpstr>Some simple forecasting methods</vt:lpstr>
      <vt:lpstr>Some simple forecasting methods</vt:lpstr>
      <vt:lpstr>Some simple forecasting methods</vt:lpstr>
      <vt:lpstr>Some simple forecasting methods</vt:lpstr>
      <vt:lpstr>Some simple forecasting methods</vt:lpstr>
      <vt:lpstr>Some simple forecasting methods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ETC3550/ETC5550 Applied forecasting</dc:title>
  <dc:creator>Ch2. Time series graphics</dc:creator>
  <cp:keywords/>
  <cp:lastModifiedBy>Nikolay Simakov</cp:lastModifiedBy>
  <cp:revision>6</cp:revision>
  <dcterms:created xsi:type="dcterms:W3CDTF">2022-10-07T11:22:25Z</dcterms:created>
  <dcterms:modified xsi:type="dcterms:W3CDTF">2022-10-07T20:33:16Z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ate">
    <vt:lpwstr>OTexts.org/fpp3/</vt:lpwstr>
  </property>
  <property fmtid="{D5CDD505-2E9C-101B-9397-08002B2CF9AE}" pid="3" name="output">
    <vt:lpwstr/>
  </property>
  <property fmtid="{D5CDD505-2E9C-101B-9397-08002B2CF9AE}" pid="4" name="toc">
    <vt:lpwstr>True</vt:lpwstr>
  </property>
</Properties>
</file>